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  <p:sldMasterId id="2147483867" r:id="rId2"/>
    <p:sldMasterId id="2147483870" r:id="rId3"/>
    <p:sldMasterId id="2147483873" r:id="rId4"/>
    <p:sldMasterId id="2147483876" r:id="rId5"/>
    <p:sldMasterId id="2147483879" r:id="rId6"/>
    <p:sldMasterId id="2147483886" r:id="rId7"/>
  </p:sldMasterIdLst>
  <p:notesMasterIdLst>
    <p:notesMasterId r:id="rId18"/>
  </p:notesMasterIdLst>
  <p:handoutMasterIdLst>
    <p:handoutMasterId r:id="rId19"/>
  </p:handoutMasterIdLst>
  <p:sldIdLst>
    <p:sldId id="406" r:id="rId8"/>
    <p:sldId id="370" r:id="rId9"/>
    <p:sldId id="373" r:id="rId10"/>
    <p:sldId id="387" r:id="rId11"/>
    <p:sldId id="388" r:id="rId12"/>
    <p:sldId id="390" r:id="rId13"/>
    <p:sldId id="407" r:id="rId14"/>
    <p:sldId id="392" r:id="rId15"/>
    <p:sldId id="404" r:id="rId16"/>
    <p:sldId id="405" r:id="rId17"/>
  </p:sldIdLst>
  <p:sldSz cx="12192000" cy="6858000"/>
  <p:notesSz cx="6858000" cy="9144000"/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reSearch Reward$" id="{0AF23986-1AD0-417E-8D1A-5A4D87B40BF6}">
          <p14:sldIdLst>
            <p14:sldId id="406"/>
            <p14:sldId id="370"/>
            <p14:sldId id="373"/>
            <p14:sldId id="387"/>
            <p14:sldId id="388"/>
            <p14:sldId id="390"/>
            <p14:sldId id="407"/>
            <p14:sldId id="392"/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6308A0-C2B0-EA37-F5A2-F4C7CF376C3D}" name="Gunder, Morgan" initials="GM" userId="S::morgan.gunder@umr.com::7f925f36-e2b5-44a9-814a-1ecc56d3b5a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nter, Julie A" initials="BJ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B6E"/>
    <a:srgbClr val="718F9A"/>
    <a:srgbClr val="EDF6F5"/>
    <a:srgbClr val="3D4F56"/>
    <a:srgbClr val="F8952A"/>
    <a:srgbClr val="00669E"/>
    <a:srgbClr val="FFFFFF"/>
    <a:srgbClr val="00659D"/>
    <a:srgbClr val="44C8F5"/>
    <a:srgbClr val="F2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89935" autoAdjust="0"/>
  </p:normalViewPr>
  <p:slideViewPr>
    <p:cSldViewPr snapToGrid="0">
      <p:cViewPr varScale="1">
        <p:scale>
          <a:sx n="75" d="100"/>
          <a:sy n="75" d="100"/>
        </p:scale>
        <p:origin x="60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3EB8A0-B17E-4237-81A1-8E61E9DF6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F8F52-82A5-4992-9E4E-1142EA032E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9BBCA-2ECF-4751-B59D-7BDCB5799E6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620D8-D5B2-40B9-9C81-D630DF127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26969-27C4-4E82-97FB-F1E36055A5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B04B6-0908-4640-82C2-60143F8C5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7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29885-F646-C946-BBD2-9DD22D785D7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99CD5-B315-794D-A22D-D954675C2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private-insurance/issue-brief/key-issues-related-to-cobra-subsidi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private-insurance/issue-brief/key-issues-related-to-cobra-subsidi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Speaker notes: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GetCovered,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new service that helps guide individuals to find the best plan option when they lose employer-sponsored coverage and/or need additional coverage</a:t>
            </a:r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COBRA-qualified beneficiaries often need help navigating coverage options outside of employer-sponsored plans. In a recent survey of individuals who had lost employer-sponsored coverage, results showed low awareness of options for coverage, including Medicare/Medicaid and even COBRA.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a survey of 4,000 consumers: only about 34% knew about Medicare and 25% knew about Public Exchanges/ Marketplace as non-employer insured coverage options.</a:t>
            </a:r>
            <a:r>
              <a:rPr lang="en-US" sz="120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all individuals who qualify for COBRA, only about 5% enroll (perhaps linked to high cost of premium).</a:t>
            </a:r>
            <a:r>
              <a:rPr lang="en-US" sz="120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2020, Kaiser reported about 79% of people who had lost employer-sponsored coverage were eligible for Medicaid or subsidize ACA plans in the marketplace. However, the same survey showed that many remained with no insurance coverage.</a:t>
            </a:r>
            <a:r>
              <a:rPr lang="en-US" sz="120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 based on an online Consumer Omnibus survey conducted in 2021 with 4,000+ respondents, including 403 respondents who had lost employer-sponsored health coverage within the last 2 years.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Based on historical UHCBS notification and enrollment reporting.</a:t>
            </a:r>
            <a:b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Kaiser Family Foundation, “Key Issues Related to COBRA Subsidies” May 28, 2020 (Accessed December 2022), </a:t>
            </a:r>
            <a:r>
              <a:rPr lang="en-US" sz="1200" dirty="0">
                <a:solidFill>
                  <a:srgbClr val="2F609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https://www.kff.org/private-insurance/issue-brief/key-issues-related-to-cobra-subsidies/</a:t>
            </a: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 who enroll in COBRA have higher health care costs on average, compared to non-COBRA members. Based on the high cost of premiums for COBRA coverage, this is not a surprise. These COBRA qualified beneficiaries are a key focus for the new GetCovered service.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data shows that COBRA enrollees typically take advantage of more health care services and spend significantly more than the average full timer. In 2018, full-time employees with employee-only coverage used an average of $6,724 in health care services, but COBRA beneficiaries incurred about 300% more in health care costs, averaging $18,752. </a:t>
            </a:r>
            <a:b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Those who choose COBRA might not be getting the best coverage for their needs — they may have higher out-of-pocket costs, and they may also drive up your medical plan costs.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COBRA population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Compared to non-COBRA members, those on COBRA are responsible for: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3x higher hospital paid/claimant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2.3x higher physician paid/claimant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COBRA senior population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average, COBRA enrolled individuals 61–64 years of age are one of the highest health care system utilizers, driving 20% of total COBRA claims, resulting in 23% of the total COBRA cost. There are Medicare penalties if they are not enrolled in Medicare within the designated time window.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Data based on UnitedHealthcare statistically valid claims analysis from August 2020–August 2021, comparing COBRA vs. non-COBRA members across fully insured and ASO book of business.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6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 notes:</a:t>
            </a:r>
          </a:p>
          <a:p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GetCovered powered by HealthMarkets, provides employers a turn-key solution that provides consultative services to help your employees and their dependents navigate their transition of coverage.</a:t>
            </a:r>
          </a:p>
          <a:p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HealthMarkets is a licensed insurance agency with access to multicarrier plans in all 50 states, including Medicare, ACA Marketplace, and short-term coverage options.</a:t>
            </a:r>
          </a:p>
          <a:p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This service works with individuals to review their financial and healthcare needs to find the best coverage options, which may be COBRA in some cases.</a:t>
            </a:r>
          </a:p>
          <a:p>
            <a:endParaRPr lang="en-US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The service may lessen the burden of the employer to help individuals with coverage questions.</a:t>
            </a:r>
          </a:p>
          <a:p>
            <a:endParaRPr lang="en-US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No fees to participate.</a:t>
            </a:r>
          </a:p>
          <a:p>
            <a:endParaRPr lang="en-US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u="none" dirty="0">
                <a:latin typeface="Arial" panose="020B0604020202020204" pitchFamily="34" charset="0"/>
                <a:cs typeface="Arial" panose="020B0604020202020204" pitchFamily="34" charset="0"/>
              </a:rPr>
              <a:t>Potential cost savings to you and the employees when COBRA is not a good fit and individuals find lower cost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6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 notes: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groups include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Seniors (high rate of COBRA participation and delay in Medicare enrollment may result in penalties – COBRA is not considered credible coverage)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Dependents losing coverage when they reach the age of 26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coverage not offered under employer plans (domestic partners, ancillary)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experience in guiding these employees to a variety of plan options to help fit their needs. Plan options may include: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Medicare and Medicare plans </a:t>
            </a:r>
          </a:p>
          <a:p>
            <a:pPr marL="664523" lvl="1" indent="-18124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Medicare Advantage</a:t>
            </a:r>
          </a:p>
          <a:p>
            <a:pPr marL="664523" lvl="1" indent="-18124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Medicare Supplement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Multi-carrier ACA plans via exchanges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non-ACA multi-carrier plans – Plans provided by several national and regional carriers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9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 notes: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member journey demonstrates how the member experience may be impacted by GetCovered. </a:t>
            </a:r>
          </a:p>
          <a:p>
            <a:endParaRPr lang="en-US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Michael is managing his conditions with medication, so having coverage is important.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on Michael: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Michael has Type 1 diabetes and manages it using an insulin medication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is also dealing with high blood pressure and is using a beta blocker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Michael has had provider and prescription utilization across the year that has resulted in approximately $14K in coverage costs for his employer's plan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4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 notes: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 to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5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 notes: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 to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 notes: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 to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8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Speaker notes:</a:t>
            </a:r>
          </a:p>
          <a:p>
            <a:pPr defTabSz="966564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</a:pP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Individuals who enroll in COBRA have higher health care costs on average, compared to non-COBRA members. Based on the high cost of premiums for COBRA coverage, this is not a surprise. These COBRA qualified beneficiaries are a key focus for the new GetCovered service.</a:t>
            </a:r>
          </a:p>
          <a:p>
            <a:pPr defTabSz="966564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</a:pPr>
            <a:r>
              <a:rPr lang="en-US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data shows that COBRA enrollees typically take advantage of more health care services and spend significantly more than the average full-timer. In 2018, full-time employees with employee-only coverage used an average of $6,724 in health care services, but COBRA beneficiaries incurred about 300% more in health care costs, averaging $18,752.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564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Those who choose COBRA might not be getting the best coverage for their needs — they may have higher out-of-pocket costs, and they may also drive up your medical plan costs.</a:t>
            </a:r>
          </a:p>
          <a:p>
            <a:pPr defTabSz="966564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COBRA population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Compared to non-COBRA members, those on COBRA are responsible for: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3x higher hospital paid/claimant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2.3x higher physician paid/claimant</a:t>
            </a: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COBRA senior population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average, COBRA enrolled individuals 61–64 years of age are one of the highest health care system utilizers, driving 20% of total COBRA claims, resulting in 23% of the total COBRA cost. There are Medicare penalties if they are not enrolled in Medicare within the designated time window.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564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Data based on UnitedHealthcare statistically valid claims analysis from August 2020–August 2021, comparing COBRA vs. non-COBRA members across fully insured and ASO book of business. </a:t>
            </a:r>
          </a:p>
          <a:p>
            <a:pPr defTabSz="966564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564">
              <a:defRPr/>
            </a:pP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COBRA-qualified beneficiaries often need help navigating coverage options outside of employer-sponsored plans. In a recent survey of individuals who had lost employer-sponsored coverage, results showed low awareness of options for coverage, including Medicare/Medicaid and even COBRA. </a:t>
            </a:r>
          </a:p>
          <a:p>
            <a:pPr defTabSz="966564">
              <a:defRPr/>
            </a:pPr>
            <a:endParaRPr lang="en-US" sz="1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564">
              <a:defRPr/>
            </a:pP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a survey of 4,000 consumers: only about 34% knew about Medicare and 23% knew about COBRA as non-employer insured coverage options.</a:t>
            </a:r>
            <a:r>
              <a:rPr lang="en-US" sz="12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66564">
              <a:defRPr/>
            </a:pPr>
            <a:endParaRPr lang="en-US" sz="1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564">
              <a:defRPr/>
            </a:pP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all individuals who qualify for COBRA, only about 5% enroll (perhaps linked to high cost of premium).</a:t>
            </a:r>
            <a:r>
              <a:rPr lang="en-US" sz="12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2020, Kaiser reported about 79% of people who had lost employer-sponsored coverage were eligible for Medicaid or subsidize plans in the marketplace. However, the same survey showed that many remained with no insurance coverage.</a:t>
            </a:r>
            <a:r>
              <a:rPr lang="en-US" sz="12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66564">
              <a:defRPr/>
            </a:pPr>
            <a:endParaRPr lang="en-US" sz="1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564">
              <a:defRPr/>
            </a:pPr>
            <a:r>
              <a:rPr lang="en-US" sz="12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 based on an online Consumer Omnibus survey conducted in 2021 with 4,000+ respondents, including 403 respondents who had lost employer-sponsored health coverage within the last 2 years. </a:t>
            </a:r>
          </a:p>
          <a:p>
            <a:pPr defTabSz="966564">
              <a:defRPr/>
            </a:pPr>
            <a:r>
              <a:rPr lang="en-US" sz="12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source. </a:t>
            </a:r>
          </a:p>
          <a:p>
            <a:pPr defTabSz="966564">
              <a:defRPr/>
            </a:pPr>
            <a:r>
              <a:rPr lang="en-US" sz="12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Kaiser Family Foundation, “Key Issues Related to COBRA Subsidies” May 28, 2020 (accessed December 2022), </a:t>
            </a:r>
            <a:r>
              <a:rPr lang="en-US" sz="1200" b="0" i="0" u="none" strike="noStrike" dirty="0">
                <a:solidFill>
                  <a:srgbClr val="2F60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https://www.kff.org/private-insurance/issue-brief/key-issues-related-to-cobra-subsidies/</a:t>
            </a:r>
            <a:r>
              <a:rPr lang="en-US" sz="1200" b="0" i="0" u="none" strike="noStrike" dirty="0">
                <a:solidFill>
                  <a:srgbClr val="2F60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B2141-5AFF-484B-94F4-08E8A99192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C2CFC-82BB-213D-9DC8-F57EC3261D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686D62-C1F6-E033-6B9B-1BDB865D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23" y="5276494"/>
            <a:ext cx="6244944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58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ine 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15645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792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86184F8-F431-3E4E-1B2E-47BEA5E11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93" t="36977" r="28087" b="40363"/>
          <a:stretch/>
        </p:blipFill>
        <p:spPr>
          <a:xfrm>
            <a:off x="3048" y="1161448"/>
            <a:ext cx="12188952" cy="431908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7F59A-FD52-B27C-FF4F-081403F683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77797"/>
            <a:ext cx="7339642" cy="38047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 dirty="0"/>
              <a:t>Enter slide subtitle – if left blank, will not appear in presentation/print mode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C6F3A4-3617-D589-877D-9586677F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5135"/>
            <a:ext cx="6718540" cy="38047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92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7F59A-FD52-B27C-FF4F-081403F683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77797"/>
            <a:ext cx="7339642" cy="38047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 dirty="0"/>
              <a:t>Enter slide subtitle – if left blank, will not appear in presentation/print mode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C6F3A4-3617-D589-877D-9586677F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5135"/>
            <a:ext cx="6718540" cy="38047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435E2E-4A09-D2BA-047E-A358EB9BF2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1450"/>
            <a:ext cx="12192000" cy="431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1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7F59A-FD52-B27C-FF4F-081403F683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77797"/>
            <a:ext cx="7339642" cy="38047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 dirty="0"/>
              <a:t>Enter slide subtitle – if left blank, will not appear in presentation/print mode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C6F3A4-3617-D589-877D-9586677F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5135"/>
            <a:ext cx="6718540" cy="38047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435E2E-4A09-D2BA-047E-A358EB9BF2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1450"/>
            <a:ext cx="12192000" cy="431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858A9-BD5D-ED49-A64A-0B11EEB829D2}"/>
              </a:ext>
            </a:extLst>
          </p:cNvPr>
          <p:cNvSpPr/>
          <p:nvPr userDrawn="1"/>
        </p:nvSpPr>
        <p:spPr>
          <a:xfrm>
            <a:off x="10058400" y="272176"/>
            <a:ext cx="1730982" cy="640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ABC Company logo</a:t>
            </a:r>
          </a:p>
        </p:txBody>
      </p:sp>
    </p:spTree>
    <p:extLst>
      <p:ext uri="{BB962C8B-B14F-4D97-AF65-F5344CB8AC3E}">
        <p14:creationId xmlns:p14="http://schemas.microsoft.com/office/powerpoint/2010/main" val="280403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B9917-4B73-68BA-F4D7-3F9B69BEBA5D}"/>
              </a:ext>
            </a:extLst>
          </p:cNvPr>
          <p:cNvSpPr/>
          <p:nvPr userDrawn="1"/>
        </p:nvSpPr>
        <p:spPr>
          <a:xfrm>
            <a:off x="0" y="1"/>
            <a:ext cx="12192000" cy="533399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5CDBE2-D89E-D655-06B9-4E8789A58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0" y="2486025"/>
            <a:ext cx="6172200" cy="962025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742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AC8C8B4-329A-0BEB-F984-6894DC491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70" y="731970"/>
            <a:ext cx="1797260" cy="10508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45802-625B-D63D-EAA0-3FFD014DBA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6762" y="2781836"/>
            <a:ext cx="8303340" cy="17968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67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7420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13D5FDE1-C7B9-EFF2-F634-7CCECBC8A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415" y="871854"/>
            <a:ext cx="1504515" cy="818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F2896-7F1E-613B-BEDC-22403FB8CD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6762" y="2781836"/>
            <a:ext cx="8303340" cy="17968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67" b="1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621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A64C9B-BCBC-7E5A-601B-9380148BAA88}"/>
              </a:ext>
            </a:extLst>
          </p:cNvPr>
          <p:cNvSpPr/>
          <p:nvPr userDrawn="1"/>
        </p:nvSpPr>
        <p:spPr>
          <a:xfrm>
            <a:off x="0" y="1"/>
            <a:ext cx="12192000" cy="533399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50B545B-501D-4CD1-A17A-A5B103F9FE74}" type="slidenum">
              <a:rPr lang="en-US" sz="9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2E68E-B561-5D51-7471-6569302D5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9566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2108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A64C9B-BCBC-7E5A-601B-9380148BAA88}"/>
              </a:ext>
            </a:extLst>
          </p:cNvPr>
          <p:cNvSpPr/>
          <p:nvPr userDrawn="1"/>
        </p:nvSpPr>
        <p:spPr>
          <a:xfrm>
            <a:off x="0" y="1"/>
            <a:ext cx="12192000" cy="533399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50B545B-501D-4CD1-A17A-A5B103F9FE74}" type="slidenum">
              <a:rPr lang="en-US" sz="9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2E68E-B561-5D51-7471-6569302D5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19566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05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0827D2-654A-FE1B-0B92-4D15216B1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93" t="34584" r="28087" b="41429"/>
          <a:stretch/>
        </p:blipFill>
        <p:spPr>
          <a:xfrm>
            <a:off x="0" y="-1"/>
            <a:ext cx="12188952" cy="4572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686D62-C1F6-E033-6B9B-1BDB865D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23" y="5276494"/>
            <a:ext cx="6244944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86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76200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47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4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ine 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15645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792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7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76200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47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2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ine 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15645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792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8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76200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47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ine 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15645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792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4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 userDrawn="1"/>
        </p:nvSpPr>
        <p:spPr>
          <a:xfrm>
            <a:off x="-89751" y="6681239"/>
            <a:ext cx="520699" cy="914400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0B545B-501D-4CD1-A17A-A5B103F9FE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4B6698D-EFCB-FCBC-724E-0A3D3C36F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762001"/>
            <a:ext cx="8722480" cy="528595"/>
          </a:xfrm>
          <a:prstGeom prst="rect">
            <a:avLst/>
          </a:prstGeom>
        </p:spPr>
        <p:txBody>
          <a:bodyPr lIns="91420" tIns="45718" rIns="91420" bIns="45718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83" indent="0">
              <a:buNone/>
              <a:defRPr/>
            </a:lvl2pPr>
            <a:lvl3pPr marL="914173" indent="0">
              <a:buNone/>
              <a:defRPr/>
            </a:lvl3pPr>
            <a:lvl4pPr marL="1371260" indent="0">
              <a:buNone/>
              <a:defRPr/>
            </a:lvl4pPr>
            <a:lvl5pPr marL="1828346" indent="0">
              <a:buNone/>
              <a:defRPr/>
            </a:lvl5pPr>
          </a:lstStyle>
          <a:p>
            <a:pPr lvl="0"/>
            <a:r>
              <a:rPr lang="en-US"/>
              <a:t>Enter slide subtitle – if left blank, will not appear in presentation/print mode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EF478BC-035B-62A8-B017-1C7D221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291814"/>
            <a:ext cx="8722480" cy="47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4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78C38B-286A-21C7-C563-3D446058206E}"/>
              </a:ext>
            </a:extLst>
          </p:cNvPr>
          <p:cNvGrpSpPr/>
          <p:nvPr userDrawn="1"/>
        </p:nvGrpSpPr>
        <p:grpSpPr>
          <a:xfrm>
            <a:off x="6883451" y="5266426"/>
            <a:ext cx="4638567" cy="892211"/>
            <a:chOff x="8341463" y="389265"/>
            <a:chExt cx="3425421" cy="6588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37962F-E996-2123-A3D2-B5B0AEEDDD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83109" y="437508"/>
              <a:ext cx="1383775" cy="61050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19C62F-6363-C1FD-FE56-052A7AA54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463" y="436707"/>
              <a:ext cx="1859618" cy="56398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2847A9-F7EF-6F74-774A-E6E1BC1891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75277" y="389265"/>
              <a:ext cx="1" cy="658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092C3D7-AF0D-547A-6710-6E2259BDF1E2}"/>
              </a:ext>
            </a:extLst>
          </p:cNvPr>
          <p:cNvSpPr/>
          <p:nvPr userDrawn="1"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A854931-3D22-6661-F443-B2FD73B8FD65}"/>
              </a:ext>
            </a:extLst>
          </p:cNvPr>
          <p:cNvSpPr txBox="1">
            <a:spLocks/>
          </p:cNvSpPr>
          <p:nvPr userDrawn="1"/>
        </p:nvSpPr>
        <p:spPr>
          <a:xfrm>
            <a:off x="11430001" y="6349205"/>
            <a:ext cx="462176" cy="258562"/>
          </a:xfrm>
          <a:prstGeom prst="rect">
            <a:avLst/>
          </a:prstGeom>
        </p:spPr>
        <p:txBody>
          <a:bodyPr lIns="91420" tIns="45718" rIns="91420" bIns="45718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50B545B-501D-4CD1-A17A-A5B103F9FE74}" type="slidenum">
              <a:rPr lang="en-US" sz="1000" b="0" smtClean="0">
                <a:solidFill>
                  <a:schemeClr val="tx1"/>
                </a:solidFill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C0CA8-4196-89D3-AEE5-1F7C9BB28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6359825"/>
            <a:ext cx="583602" cy="320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BDF156-E7A1-3E2F-4C6F-D873D5844A33}"/>
              </a:ext>
            </a:extLst>
          </p:cNvPr>
          <p:cNvSpPr txBox="1"/>
          <p:nvPr userDrawn="1"/>
        </p:nvSpPr>
        <p:spPr>
          <a:xfrm>
            <a:off x="1296060" y="6362634"/>
            <a:ext cx="3151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2024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6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hf hdr="0" ftr="0" dt="0"/>
  <p:txStyles>
    <p:titleStyle>
      <a:lvl1pPr algn="l" defTabSz="914173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4" indent="-285684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AC5FE1-7D58-7003-35E6-4395365F04E0}"/>
              </a:ext>
            </a:extLst>
          </p:cNvPr>
          <p:cNvSpPr/>
          <p:nvPr userDrawn="1"/>
        </p:nvSpPr>
        <p:spPr>
          <a:xfrm>
            <a:off x="10058400" y="381000"/>
            <a:ext cx="1730982" cy="640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ABC Company logo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A854931-3D22-6661-F443-B2FD73B8FD65}"/>
              </a:ext>
            </a:extLst>
          </p:cNvPr>
          <p:cNvSpPr txBox="1">
            <a:spLocks/>
          </p:cNvSpPr>
          <p:nvPr userDrawn="1"/>
        </p:nvSpPr>
        <p:spPr>
          <a:xfrm>
            <a:off x="11430001" y="6349205"/>
            <a:ext cx="462176" cy="258562"/>
          </a:xfrm>
          <a:prstGeom prst="rect">
            <a:avLst/>
          </a:prstGeom>
        </p:spPr>
        <p:txBody>
          <a:bodyPr lIns="91420" tIns="45718" rIns="91420" bIns="45718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50B545B-501D-4CD1-A17A-A5B103F9FE74}" type="slidenum">
              <a:rPr lang="en-US" sz="1000" b="0" smtClean="0">
                <a:solidFill>
                  <a:schemeClr val="tx1"/>
                </a:solidFill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C0CA8-4196-89D3-AEE5-1F7C9BB28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6359825"/>
            <a:ext cx="583602" cy="320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BDF156-E7A1-3E2F-4C6F-D873D5844A33}"/>
              </a:ext>
            </a:extLst>
          </p:cNvPr>
          <p:cNvSpPr txBox="1"/>
          <p:nvPr userDrawn="1"/>
        </p:nvSpPr>
        <p:spPr>
          <a:xfrm>
            <a:off x="1296060" y="6362634"/>
            <a:ext cx="3151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2024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897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hf hdr="0" ftr="0" dt="0"/>
  <p:txStyles>
    <p:titleStyle>
      <a:lvl1pPr algn="l" defTabSz="914173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4" indent="-285684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A854931-3D22-6661-F443-B2FD73B8FD65}"/>
              </a:ext>
            </a:extLst>
          </p:cNvPr>
          <p:cNvSpPr txBox="1">
            <a:spLocks/>
          </p:cNvSpPr>
          <p:nvPr userDrawn="1"/>
        </p:nvSpPr>
        <p:spPr>
          <a:xfrm>
            <a:off x="11430001" y="6349205"/>
            <a:ext cx="462176" cy="258562"/>
          </a:xfrm>
          <a:prstGeom prst="rect">
            <a:avLst/>
          </a:prstGeom>
        </p:spPr>
        <p:txBody>
          <a:bodyPr lIns="91420" tIns="45718" rIns="91420" bIns="45718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50B545B-501D-4CD1-A17A-A5B103F9FE74}" type="slidenum">
              <a:rPr lang="en-US" sz="1000" b="0" smtClean="0">
                <a:solidFill>
                  <a:schemeClr val="tx1"/>
                </a:solidFill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11D25-328E-DB19-ED3C-7A13B41F2758}"/>
              </a:ext>
            </a:extLst>
          </p:cNvPr>
          <p:cNvSpPr txBox="1"/>
          <p:nvPr userDrawn="1"/>
        </p:nvSpPr>
        <p:spPr>
          <a:xfrm>
            <a:off x="2343081" y="6362634"/>
            <a:ext cx="3151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2024 United HealthCare Services, Inc. All Rights Reserved.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3B22D0-89DD-6CE8-8B50-5C0725BC26E5}"/>
              </a:ext>
            </a:extLst>
          </p:cNvPr>
          <p:cNvGrpSpPr/>
          <p:nvPr userDrawn="1"/>
        </p:nvGrpSpPr>
        <p:grpSpPr>
          <a:xfrm>
            <a:off x="433731" y="6353963"/>
            <a:ext cx="1806492" cy="330267"/>
            <a:chOff x="8341463" y="419213"/>
            <a:chExt cx="3291092" cy="6016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A21118-8AB5-CBCD-2953-B340B2A67A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83111" y="469656"/>
              <a:ext cx="1249444" cy="5512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E2F4A3-EF0C-2912-B1BE-FD48239FA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463" y="436707"/>
              <a:ext cx="1859618" cy="563983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5E838D-2688-C46C-CB75-C2E347521F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75277" y="419213"/>
              <a:ext cx="1" cy="598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35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hf hdr="0" ftr="0" dt="0"/>
  <p:txStyles>
    <p:titleStyle>
      <a:lvl1pPr algn="l" defTabSz="914173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4" indent="-285684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AC5FE1-7D58-7003-35E6-4395365F04E0}"/>
              </a:ext>
            </a:extLst>
          </p:cNvPr>
          <p:cNvSpPr/>
          <p:nvPr userDrawn="1"/>
        </p:nvSpPr>
        <p:spPr>
          <a:xfrm>
            <a:off x="10058400" y="381000"/>
            <a:ext cx="1730982" cy="640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ABC Company logo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A854931-3D22-6661-F443-B2FD73B8FD65}"/>
              </a:ext>
            </a:extLst>
          </p:cNvPr>
          <p:cNvSpPr txBox="1">
            <a:spLocks/>
          </p:cNvSpPr>
          <p:nvPr userDrawn="1"/>
        </p:nvSpPr>
        <p:spPr>
          <a:xfrm>
            <a:off x="11430001" y="6349205"/>
            <a:ext cx="462176" cy="258562"/>
          </a:xfrm>
          <a:prstGeom prst="rect">
            <a:avLst/>
          </a:prstGeom>
        </p:spPr>
        <p:txBody>
          <a:bodyPr lIns="91420" tIns="45718" rIns="91420" bIns="45718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50B545B-501D-4CD1-A17A-A5B103F9FE74}" type="slidenum">
              <a:rPr lang="en-US" sz="1000" b="0" smtClean="0">
                <a:solidFill>
                  <a:schemeClr val="tx1"/>
                </a:solidFill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11D25-328E-DB19-ED3C-7A13B41F2758}"/>
              </a:ext>
            </a:extLst>
          </p:cNvPr>
          <p:cNvSpPr txBox="1"/>
          <p:nvPr userDrawn="1"/>
        </p:nvSpPr>
        <p:spPr>
          <a:xfrm>
            <a:off x="2343081" y="6362634"/>
            <a:ext cx="3151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2024 United HealthCare Services, Inc. All Rights Reserved.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3B22D0-89DD-6CE8-8B50-5C0725BC26E5}"/>
              </a:ext>
            </a:extLst>
          </p:cNvPr>
          <p:cNvGrpSpPr/>
          <p:nvPr userDrawn="1"/>
        </p:nvGrpSpPr>
        <p:grpSpPr>
          <a:xfrm>
            <a:off x="433731" y="6353963"/>
            <a:ext cx="1806492" cy="330267"/>
            <a:chOff x="8341463" y="419213"/>
            <a:chExt cx="3291092" cy="6016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A21118-8AB5-CBCD-2953-B340B2A67A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83111" y="469656"/>
              <a:ext cx="1249444" cy="5512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E2F4A3-EF0C-2912-B1BE-FD48239FA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463" y="436707"/>
              <a:ext cx="1859618" cy="563983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5E838D-2688-C46C-CB75-C2E347521F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75277" y="419213"/>
              <a:ext cx="1" cy="598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2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</p:sldLayoutIdLst>
  <p:hf hdr="0" ftr="0" dt="0"/>
  <p:txStyles>
    <p:titleStyle>
      <a:lvl1pPr algn="l" defTabSz="914173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4" indent="-285684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397AC-C11C-EB80-FEFE-3B89FDCA0E1C}"/>
              </a:ext>
            </a:extLst>
          </p:cNvPr>
          <p:cNvGrpSpPr/>
          <p:nvPr userDrawn="1"/>
        </p:nvGrpSpPr>
        <p:grpSpPr>
          <a:xfrm>
            <a:off x="7848600" y="5875338"/>
            <a:ext cx="3733801" cy="682623"/>
            <a:chOff x="8341463" y="419213"/>
            <a:chExt cx="3291092" cy="6016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DC1F15-13C5-5DBD-D818-ECD04197D2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83111" y="469656"/>
              <a:ext cx="1249444" cy="5512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37E596-06A4-BB2F-9283-52A4D3005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463" y="436707"/>
              <a:ext cx="1859618" cy="563983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6E0C1E-A5F7-10C8-E759-78F48CAF4A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75277" y="419213"/>
              <a:ext cx="1" cy="598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0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18883-A6CB-A87F-1E74-5A1E2A1033A8}"/>
              </a:ext>
            </a:extLst>
          </p:cNvPr>
          <p:cNvGrpSpPr/>
          <p:nvPr userDrawn="1"/>
        </p:nvGrpSpPr>
        <p:grpSpPr>
          <a:xfrm>
            <a:off x="7848600" y="5875338"/>
            <a:ext cx="3733801" cy="682623"/>
            <a:chOff x="8341463" y="419213"/>
            <a:chExt cx="3291092" cy="6016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0B1E17-7F93-03D5-187F-958A3B47A4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83111" y="469656"/>
              <a:ext cx="1249444" cy="5512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7230B1-9021-DB4E-ACD2-22B2AA7F0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463" y="436707"/>
              <a:ext cx="1859618" cy="5639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223B19-3550-4D43-9CD1-53A512901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75277" y="419213"/>
              <a:ext cx="1" cy="598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8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hf hdr="0" ftr="0" dt="0"/>
  <p:txStyles>
    <p:titleStyle>
      <a:lvl1pPr algn="ctr" defTabSz="9141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4" indent="-285684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8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1567E36-A7B6-2887-72AA-78339CBCB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93" t="34584" r="28087" b="40363"/>
          <a:stretch/>
        </p:blipFill>
        <p:spPr>
          <a:xfrm>
            <a:off x="0" y="-1"/>
            <a:ext cx="12188952" cy="4775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86098" y="6553200"/>
            <a:ext cx="1424763" cy="2339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UMP0050  0225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87885-10A8-F665-84F5-91C10A5A0BDE}"/>
              </a:ext>
            </a:extLst>
          </p:cNvPr>
          <p:cNvSpPr/>
          <p:nvPr/>
        </p:nvSpPr>
        <p:spPr>
          <a:xfrm>
            <a:off x="-1" y="295564"/>
            <a:ext cx="6715125" cy="674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BD43A20C-1459-53B3-8027-7B072C5138A6}"/>
              </a:ext>
            </a:extLst>
          </p:cNvPr>
          <p:cNvSpPr txBox="1">
            <a:spLocks/>
          </p:cNvSpPr>
          <p:nvPr/>
        </p:nvSpPr>
        <p:spPr>
          <a:xfrm>
            <a:off x="681148" y="349303"/>
            <a:ext cx="8044754" cy="781052"/>
          </a:xfrm>
          <a:prstGeom prst="rect">
            <a:avLst/>
          </a:prstGeom>
        </p:spPr>
        <p:txBody>
          <a:bodyPr/>
          <a:lstStyle>
            <a:lvl1pPr marL="342818" indent="-342818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4" indent="-285684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 new service built to guide individuals to the best plan when they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lose employer-sponsored coverage and/or need additional coverage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592472A-E8C1-94A7-1269-D400131C8163}"/>
              </a:ext>
            </a:extLst>
          </p:cNvPr>
          <p:cNvSpPr txBox="1">
            <a:spLocks/>
          </p:cNvSpPr>
          <p:nvPr/>
        </p:nvSpPr>
        <p:spPr>
          <a:xfrm>
            <a:off x="681148" y="5084762"/>
            <a:ext cx="5765800" cy="1168255"/>
          </a:xfrm>
          <a:prstGeom prst="rect">
            <a:avLst/>
          </a:prstGeom>
        </p:spPr>
        <p:txBody>
          <a:bodyPr lIns="91420" tIns="45718" rIns="9142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GetCovered </a:t>
            </a:r>
            <a:r>
              <a:rPr lang="en-US" sz="3200" dirty="0">
                <a:solidFill>
                  <a:schemeClr val="accent1"/>
                </a:solidFill>
              </a:rPr>
              <a:t>powered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by HealthMarkets</a:t>
            </a:r>
            <a:endParaRPr lang="en-US" sz="3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2B842C-BF5F-8FAE-AEA8-CBC59E88A7B9}"/>
              </a:ext>
            </a:extLst>
          </p:cNvPr>
          <p:cNvSpPr/>
          <p:nvPr/>
        </p:nvSpPr>
        <p:spPr>
          <a:xfrm>
            <a:off x="522945" y="2685321"/>
            <a:ext cx="3083456" cy="4250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B146F-4181-61E2-6650-249836498D8C}"/>
              </a:ext>
            </a:extLst>
          </p:cNvPr>
          <p:cNvSpPr/>
          <p:nvPr/>
        </p:nvSpPr>
        <p:spPr>
          <a:xfrm>
            <a:off x="3813222" y="2685321"/>
            <a:ext cx="3083456" cy="4250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11C39-2498-DB4E-E798-07AF84A2D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9A4DA6-0B65-1F74-FEE7-39600F92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COBRA enrollees typically have higher health care costs</a:t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8C10C58-1B3A-1773-3E2A-E5BA749988C2}"/>
              </a:ext>
            </a:extLst>
          </p:cNvPr>
          <p:cNvSpPr txBox="1">
            <a:spLocks/>
          </p:cNvSpPr>
          <p:nvPr/>
        </p:nvSpPr>
        <p:spPr>
          <a:xfrm>
            <a:off x="522945" y="5426611"/>
            <a:ext cx="1076606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933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92093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38140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5504" indent="-9736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94249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Data based on Employee Benefits Research Institute (EBRI) analysis cited in article, “COBRA: A Closer Look at Who Enrolls and the Case for Subsidies,” July 9, 2020; Issue No.508.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0A9A1E-7D6D-C15D-A3A7-983E00148B13}"/>
              </a:ext>
            </a:extLst>
          </p:cNvPr>
          <p:cNvSpPr/>
          <p:nvPr/>
        </p:nvSpPr>
        <p:spPr>
          <a:xfrm>
            <a:off x="982867" y="1811255"/>
            <a:ext cx="616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Based on 2020 census data analyzed by Employee Benefits Research Institute: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671464-3759-8468-9A5C-37DF0461C3AD}"/>
              </a:ext>
            </a:extLst>
          </p:cNvPr>
          <p:cNvSpPr/>
          <p:nvPr/>
        </p:nvSpPr>
        <p:spPr>
          <a:xfrm>
            <a:off x="653721" y="3147721"/>
            <a:ext cx="277542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$18,752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health care services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15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50 </a:t>
            </a:r>
            <a:r>
              <a:rPr kumimoji="0" lang="en-US" sz="2000" b="1" i="0" u="none" strike="noStrike" kern="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years old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average individual 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3BC0AD-C911-CC2D-2BC8-B9A2A4C97D5E}"/>
              </a:ext>
            </a:extLst>
          </p:cNvPr>
          <p:cNvSpPr/>
          <p:nvPr/>
        </p:nvSpPr>
        <p:spPr>
          <a:xfrm>
            <a:off x="7674424" y="2663023"/>
            <a:ext cx="3601507" cy="250843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BAB89AD-6448-5913-FA8B-A9C49F430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52119"/>
              </p:ext>
            </p:extLst>
          </p:nvPr>
        </p:nvGraphicFramePr>
        <p:xfrm>
          <a:off x="8452169" y="2918174"/>
          <a:ext cx="2046016" cy="914400"/>
        </p:xfrm>
        <a:graphic>
          <a:graphicData uri="http://schemas.openxmlformats.org/drawingml/2006/table">
            <a:tbl>
              <a:tblPr firstRow="1" bandRow="1"/>
              <a:tblGrid>
                <a:gridCol w="204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2043">
                <a:tc>
                  <a:txBody>
                    <a:bodyPr/>
                    <a:lstStyle>
                      <a:lvl1pPr marL="0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083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173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260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346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438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518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99600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6683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400"/>
                        </a:spcBef>
                      </a:pPr>
                      <a:r>
                        <a:rPr lang="en-US" sz="6000" spc="-200" baseline="0" dirty="0">
                          <a:solidFill>
                            <a:schemeClr val="accent3"/>
                          </a:solidFill>
                        </a:rPr>
                        <a:t>&gt;300</a:t>
                      </a:r>
                      <a:r>
                        <a:rPr lang="en-US" sz="4200" spc="-300" baseline="52000" dirty="0">
                          <a:solidFill>
                            <a:schemeClr val="accent3"/>
                          </a:solidFill>
                        </a:rPr>
                        <a:t>%</a:t>
                      </a:r>
                      <a:endParaRPr lang="en-US" sz="4200" b="0" baseline="52000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EB971E6-4D8D-FE12-D3F2-C33F5B1D5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05819"/>
              </p:ext>
            </p:extLst>
          </p:nvPr>
        </p:nvGraphicFramePr>
        <p:xfrm>
          <a:off x="8063963" y="3914051"/>
          <a:ext cx="2822428" cy="892043"/>
        </p:xfrm>
        <a:graphic>
          <a:graphicData uri="http://schemas.openxmlformats.org/drawingml/2006/table">
            <a:tbl>
              <a:tblPr firstRow="1" bandRow="1"/>
              <a:tblGrid>
                <a:gridCol w="282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2043">
                <a:tc>
                  <a:txBody>
                    <a:bodyPr/>
                    <a:lstStyle>
                      <a:lvl1pPr marL="0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083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173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260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346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438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2518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99600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6683" algn="l" defTabSz="91417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in total health care costs from COBRA beneficiaries vs. non-COBRA beneficiaries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5ABB1E-55C0-9DB7-1904-F95394214C0E}"/>
              </a:ext>
            </a:extLst>
          </p:cNvPr>
          <p:cNvCxnSpPr>
            <a:cxnSpLocks/>
          </p:cNvCxnSpPr>
          <p:nvPr/>
        </p:nvCxnSpPr>
        <p:spPr>
          <a:xfrm>
            <a:off x="3715017" y="3147720"/>
            <a:ext cx="0" cy="188481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qr code&#10;&#10;Description automatically generated">
            <a:extLst>
              <a:ext uri="{FF2B5EF4-FFF2-40B4-BE49-F238E27FC236}">
                <a16:creationId xmlns:a16="http://schemas.microsoft.com/office/drawing/2014/main" id="{160AE303-90CA-D686-9D67-B0B6ED4DFD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892" y="1005101"/>
            <a:ext cx="1690570" cy="16905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1BEF95E-79F4-9BE3-B4C6-CD8B9C818A86}"/>
              </a:ext>
            </a:extLst>
          </p:cNvPr>
          <p:cNvSpPr/>
          <p:nvPr/>
        </p:nvSpPr>
        <p:spPr>
          <a:xfrm>
            <a:off x="653721" y="2725778"/>
            <a:ext cx="2091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COBRA population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638392-2AC1-87AF-5842-70E523AF18D4}"/>
              </a:ext>
            </a:extLst>
          </p:cNvPr>
          <p:cNvSpPr/>
          <p:nvPr/>
        </p:nvSpPr>
        <p:spPr>
          <a:xfrm>
            <a:off x="3946315" y="2725778"/>
            <a:ext cx="2499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Non-COBRA population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C4C126-F26B-E756-BCC4-78437507135C}"/>
              </a:ext>
            </a:extLst>
          </p:cNvPr>
          <p:cNvSpPr/>
          <p:nvPr/>
        </p:nvSpPr>
        <p:spPr>
          <a:xfrm>
            <a:off x="3946315" y="3147720"/>
            <a:ext cx="277542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$6,724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health care services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15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42.6 </a:t>
            </a:r>
            <a:r>
              <a:rPr kumimoji="0" lang="en-US" sz="2000" b="1" i="0" u="none" strike="noStrike" kern="0" cap="none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years old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677"/>
                </a:solidFill>
                <a:effectLst/>
                <a:uLnTx/>
                <a:uFillTx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average individual age</a:t>
            </a:r>
          </a:p>
        </p:txBody>
      </p:sp>
    </p:spTree>
    <p:extLst>
      <p:ext uri="{BB962C8B-B14F-4D97-AF65-F5344CB8AC3E}">
        <p14:creationId xmlns:p14="http://schemas.microsoft.com/office/powerpoint/2010/main" val="6292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EEE98-4BB5-233A-BBAD-82E57735F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CA3C5-52FA-4A70-5481-6EA083AF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can be confused about non-employer sponsored coverage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7F7F5F-3974-1DDD-19E5-106925C52ED3}"/>
              </a:ext>
            </a:extLst>
          </p:cNvPr>
          <p:cNvSpPr txBox="1">
            <a:spLocks/>
          </p:cNvSpPr>
          <p:nvPr/>
        </p:nvSpPr>
        <p:spPr>
          <a:xfrm>
            <a:off x="1060907" y="4506255"/>
            <a:ext cx="6087795" cy="1388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933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92093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38140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5504" indent="-9736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94249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33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Results based on an online Consumer Omnibus survey conducted in 2021 with 4,000+ respondents, including </a:t>
            </a:r>
            <a:b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403 respondents who had lost employer-sponsored health coverage within the last 2 years.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33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Based on historical UHCBS notification and enrollment reporting.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33" b="0" i="0" u="none" strike="noStrike" kern="1200" cap="none" spc="0" normalizeH="0" baseline="30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Kaiser Family Foundation, “Key Issues Related to COBRA Subsidies” May 28, 2020, </a:t>
            </a:r>
            <a:b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https://www.kff.org/private-insurance/issue-brief/key-issues-related-to-cobra-subsidies/.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E7734A0-67D2-E503-CB0D-F96866DE47DC}"/>
              </a:ext>
            </a:extLst>
          </p:cNvPr>
          <p:cNvSpPr txBox="1">
            <a:spLocks/>
          </p:cNvSpPr>
          <p:nvPr/>
        </p:nvSpPr>
        <p:spPr>
          <a:xfrm>
            <a:off x="903889" y="1839312"/>
            <a:ext cx="8586952" cy="238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2764" indent="-122764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8811" indent="-12276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87341" indent="-10794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05871" indent="-11853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13818" indent="-9736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Based on a survey of 4,000 consumers:</a:t>
            </a:r>
          </a:p>
          <a:p>
            <a:pPr marL="182880" marR="0" lvl="0" indent="-18288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knew about Medicare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endParaRPr lang="en-US" sz="1800" dirty="0">
              <a:solidFill>
                <a:schemeClr val="tx1"/>
              </a:solidFill>
              <a:latin typeface="Arial"/>
            </a:endParaRPr>
          </a:p>
          <a:p>
            <a:pPr marL="182880" marR="0" lvl="0" indent="-18288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25%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knew about Public Exchanges/Marketplace as non-employer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insured coverage options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endParaRPr lang="en-US" sz="1800" dirty="0">
              <a:solidFill>
                <a:schemeClr val="tx1"/>
              </a:solidFill>
              <a:latin typeface="Arial"/>
            </a:endParaRPr>
          </a:p>
          <a:p>
            <a:pPr marL="182880" marR="0" lvl="0" indent="-18288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About 5%–7%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of members who qualify, enroll in COBRA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  <a:p>
            <a:pPr marL="182880" marR="0" lvl="0" indent="-18288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About 79%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of those who’ve lost employer-sponsored coverage are eligible for either Medicaid/CHIP or for subsidized ACA marketplace plans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3" name="Picture 12" descr="A picture containing qr code&#10;&#10;Description automatically generated">
            <a:extLst>
              <a:ext uri="{FF2B5EF4-FFF2-40B4-BE49-F238E27FC236}">
                <a16:creationId xmlns:a16="http://schemas.microsoft.com/office/drawing/2014/main" id="{08C22F07-496B-5847-926A-C48396F6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91" y="1428468"/>
            <a:ext cx="2783497" cy="27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7A4BDCB-0FD1-69BA-8D73-EAECBB4B2E8E}"/>
              </a:ext>
            </a:extLst>
          </p:cNvPr>
          <p:cNvSpPr/>
          <p:nvPr/>
        </p:nvSpPr>
        <p:spPr>
          <a:xfrm>
            <a:off x="0" y="4921841"/>
            <a:ext cx="12276499" cy="699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36519-A475-CB71-4A3B-CFD9CED6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90" y="1554007"/>
            <a:ext cx="699596" cy="699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0D8DD-C3F4-83B6-91BF-90CF99AF1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660" y="1557504"/>
            <a:ext cx="704088" cy="704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D6405-D048-B62F-DC71-9BF737E71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97" y="1556157"/>
            <a:ext cx="706782" cy="70678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172EE6-5CAF-6FF4-4D8D-876E298C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6E2533-F494-BE15-CEA2-F787AA5D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GetCovered helps your employees and their dependents navigate their transition of coverage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7A6660-5C35-8B5E-5342-906F5A4FFDBE}"/>
              </a:ext>
            </a:extLst>
          </p:cNvPr>
          <p:cNvSpPr txBox="1">
            <a:spLocks/>
          </p:cNvSpPr>
          <p:nvPr/>
        </p:nvSpPr>
        <p:spPr>
          <a:xfrm>
            <a:off x="937398" y="5736684"/>
            <a:ext cx="11050298" cy="365125"/>
          </a:xfrm>
          <a:prstGeom prst="rect">
            <a:avLst/>
          </a:prstGeom>
        </p:spPr>
        <p:txBody>
          <a:bodyPr/>
          <a:lstStyle>
            <a:lvl1pPr marL="342818" indent="-342818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4" indent="-285684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*If eligible for Medicaid, insurance agents can’t help them enroll but can direct them to the state Medicaid enrollment site. </a:t>
            </a:r>
            <a:br>
              <a:rPr lang="en-US" sz="800" dirty="0"/>
            </a:br>
            <a:r>
              <a:rPr lang="en-US" sz="800" dirty="0"/>
              <a:t>**Claims and utilization costs for those members will no longer be covered by your plan, resulting in potential cost savings.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70A042-3CD0-8F7F-F0E9-FCA93FAAE7F2}"/>
              </a:ext>
            </a:extLst>
          </p:cNvPr>
          <p:cNvSpPr txBox="1">
            <a:spLocks/>
          </p:cNvSpPr>
          <p:nvPr/>
        </p:nvSpPr>
        <p:spPr>
          <a:xfrm>
            <a:off x="937397" y="2411893"/>
            <a:ext cx="2815453" cy="5509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933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92093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38140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5504" indent="-9736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94249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Support that provides direction and simplicity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E9D6164-A51E-D5E0-60E3-DD847247067B}"/>
              </a:ext>
            </a:extLst>
          </p:cNvPr>
          <p:cNvSpPr txBox="1">
            <a:spLocks/>
          </p:cNvSpPr>
          <p:nvPr/>
        </p:nvSpPr>
        <p:spPr>
          <a:xfrm>
            <a:off x="4420890" y="2411894"/>
            <a:ext cx="2958329" cy="550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52392" indent="-152392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970" indent="-13122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9080" indent="-11006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24" indent="-1206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252" indent="-1079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3"/>
                </a:solidFill>
              </a:rPr>
              <a:t>Convenience that lessens</a:t>
            </a:r>
            <a:br>
              <a:rPr lang="en-US" sz="1800" b="1" dirty="0">
                <a:solidFill>
                  <a:schemeClr val="accent3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your responsibility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94C7994-106B-BCC6-9665-76E1B53E6248}"/>
              </a:ext>
            </a:extLst>
          </p:cNvPr>
          <p:cNvSpPr txBox="1">
            <a:spLocks/>
          </p:cNvSpPr>
          <p:nvPr/>
        </p:nvSpPr>
        <p:spPr>
          <a:xfrm>
            <a:off x="8170660" y="2411893"/>
            <a:ext cx="3404680" cy="550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52392" indent="-152392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970" indent="-13122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9080" indent="-11006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24" indent="-1206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252" indent="-10794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accent3"/>
                </a:solidFill>
              </a:rPr>
              <a:t>Confidence that comes </a:t>
            </a:r>
            <a:br>
              <a:rPr lang="en-US" sz="1800" b="1" dirty="0">
                <a:solidFill>
                  <a:schemeClr val="accent3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from potential savings 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07E8C7-2766-40B9-D73B-096A6F989C48}"/>
              </a:ext>
            </a:extLst>
          </p:cNvPr>
          <p:cNvSpPr txBox="1"/>
          <p:nvPr/>
        </p:nvSpPr>
        <p:spPr>
          <a:xfrm>
            <a:off x="937398" y="5010029"/>
            <a:ext cx="7233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GetCovered is p</a:t>
            </a:r>
            <a:r>
              <a:rPr lang="en-US" sz="1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owered by our affiliate HealthMarkets Insurance Agency, Inc., which is licensed as an insurance agency nationwide except in MA.</a:t>
            </a:r>
            <a:endParaRPr lang="en-US" sz="18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102E7-9A11-5298-13D4-9A70FC2CD12D}"/>
              </a:ext>
            </a:extLst>
          </p:cNvPr>
          <p:cNvSpPr txBox="1"/>
          <p:nvPr/>
        </p:nvSpPr>
        <p:spPr>
          <a:xfrm>
            <a:off x="908822" y="3030790"/>
            <a:ext cx="295832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736" marR="0" lvl="0" indent="-173736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than 2,500 licensed insurance agents providing experienced consultation</a:t>
            </a:r>
          </a:p>
          <a:p>
            <a:pPr marL="173736" marR="0" lvl="0" indent="-173736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 of needs; education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coverage options </a:t>
            </a:r>
          </a:p>
          <a:p>
            <a:pPr marL="173736" marR="0" lvl="0" indent="-173736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 with enrollment*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EF81D-CD8F-EE21-596B-05FC8414CCBA}"/>
              </a:ext>
            </a:extLst>
          </p:cNvPr>
          <p:cNvSpPr txBox="1"/>
          <p:nvPr/>
        </p:nvSpPr>
        <p:spPr>
          <a:xfrm>
            <a:off x="4420889" y="3070977"/>
            <a:ext cx="3404679" cy="1438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Turnkey program with little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involvement required from you</a:t>
            </a:r>
          </a:p>
          <a:p>
            <a:pPr marL="285750" marR="0" lvl="0" indent="-285750" algn="l" defTabSz="9141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from experienced insurance agents helps with difficult insurance coverage decisions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EE72A-90BA-B027-FC50-03451115795A}"/>
              </a:ext>
            </a:extLst>
          </p:cNvPr>
          <p:cNvSpPr txBox="1"/>
          <p:nvPr/>
        </p:nvSpPr>
        <p:spPr>
          <a:xfrm>
            <a:off x="8047259" y="3070977"/>
            <a:ext cx="340467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participation fees for you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your employees and their families </a:t>
            </a:r>
          </a:p>
          <a:p>
            <a:pPr marL="285750" marR="0" lvl="0" indent="-28575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 opportunity for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 savings if non-COBRA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options are chosen** </a:t>
            </a:r>
          </a:p>
        </p:txBody>
      </p:sp>
    </p:spTree>
    <p:extLst>
      <p:ext uri="{BB962C8B-B14F-4D97-AF65-F5344CB8AC3E}">
        <p14:creationId xmlns:p14="http://schemas.microsoft.com/office/powerpoint/2010/main" val="277397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D906654-0CD3-AF3C-4A16-095011EAB356}"/>
              </a:ext>
            </a:extLst>
          </p:cNvPr>
          <p:cNvGrpSpPr/>
          <p:nvPr/>
        </p:nvGrpSpPr>
        <p:grpSpPr>
          <a:xfrm>
            <a:off x="5998504" y="2126291"/>
            <a:ext cx="4626864" cy="3056818"/>
            <a:chOff x="605953" y="2104998"/>
            <a:chExt cx="5490046" cy="4481716"/>
          </a:xfrm>
          <a:solidFill>
            <a:schemeClr val="bg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34EF8D-BEDB-BD63-D8A6-9D7FC18E3276}"/>
                </a:ext>
              </a:extLst>
            </p:cNvPr>
            <p:cNvSpPr/>
            <p:nvPr/>
          </p:nvSpPr>
          <p:spPr>
            <a:xfrm>
              <a:off x="605953" y="5838647"/>
              <a:ext cx="5490045" cy="74806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9B7E0E-8859-70CB-CD18-DCE0E73B767E}"/>
                </a:ext>
              </a:extLst>
            </p:cNvPr>
            <p:cNvSpPr/>
            <p:nvPr/>
          </p:nvSpPr>
          <p:spPr>
            <a:xfrm>
              <a:off x="605954" y="2104998"/>
              <a:ext cx="5490045" cy="104183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A43345-27A0-DA73-DE21-E5A1AAB54F3E}"/>
                </a:ext>
              </a:extLst>
            </p:cNvPr>
            <p:cNvSpPr/>
            <p:nvPr/>
          </p:nvSpPr>
          <p:spPr>
            <a:xfrm>
              <a:off x="605954" y="3143967"/>
              <a:ext cx="5490045" cy="1655711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249492-F455-7F3A-C5BE-8EBF0B719E72}"/>
                </a:ext>
              </a:extLst>
            </p:cNvPr>
            <p:cNvSpPr/>
            <p:nvPr/>
          </p:nvSpPr>
          <p:spPr>
            <a:xfrm>
              <a:off x="605954" y="4796231"/>
              <a:ext cx="5490045" cy="10424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749F3-4270-25B3-A809-C7073B1E56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43A8C8-CE74-7912-01E9-0AA8376D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employees looking for insurance coverage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0FBB7-6F82-6AD7-9BB6-D311CF0DF266}"/>
              </a:ext>
            </a:extLst>
          </p:cNvPr>
          <p:cNvSpPr txBox="1"/>
          <p:nvPr/>
        </p:nvSpPr>
        <p:spPr>
          <a:xfrm>
            <a:off x="6338014" y="2283132"/>
            <a:ext cx="4435255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Medicare plans </a:t>
            </a:r>
          </a:p>
          <a:p>
            <a:pPr marL="285750" marR="0" lvl="0" indent="-28575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Medicare Advantage</a:t>
            </a:r>
          </a:p>
          <a:p>
            <a:pPr marL="285750" marR="0" lvl="0" indent="-28575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Medicare Supplement</a:t>
            </a:r>
          </a:p>
          <a:p>
            <a:pPr marL="285750" marR="0" lvl="0" indent="-28575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C393E"/>
              </a:solidFill>
              <a:effectLst/>
              <a:uLnTx/>
              <a:uFillTx/>
            </a:endParaRPr>
          </a:p>
          <a:p>
            <a:pPr marL="285750" marR="0" lvl="0" indent="-28575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>
              <a:solidFill>
                <a:srgbClr val="2C393E"/>
              </a:solidFill>
            </a:endParaRPr>
          </a:p>
          <a:p>
            <a:pPr marL="285750" marR="0" lvl="0" indent="-28575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C393E"/>
              </a:solidFill>
              <a:effectLst/>
              <a:uLnTx/>
              <a:uFillTx/>
            </a:endParaRP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Non-ACA plans from multiple carriers</a:t>
            </a:r>
          </a:p>
          <a:p>
            <a:pPr marL="285750" marR="0" lvl="0" indent="-28575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Plans provided by national and regional carriers </a:t>
            </a:r>
          </a:p>
          <a:p>
            <a:pPr marL="285750" marR="0" lvl="0" indent="-28575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Plans include health, life, dental, vision, disability,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accident, critical illness and more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04556-9028-6CBD-9B47-239A55355B27}"/>
              </a:ext>
            </a:extLst>
          </p:cNvPr>
          <p:cNvGrpSpPr/>
          <p:nvPr/>
        </p:nvGrpSpPr>
        <p:grpSpPr>
          <a:xfrm>
            <a:off x="910720" y="2130979"/>
            <a:ext cx="4624453" cy="3105443"/>
            <a:chOff x="605953" y="2104998"/>
            <a:chExt cx="5490046" cy="4481716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44665-EB4C-29A9-5D67-99492FA6C701}"/>
                </a:ext>
              </a:extLst>
            </p:cNvPr>
            <p:cNvSpPr/>
            <p:nvPr/>
          </p:nvSpPr>
          <p:spPr>
            <a:xfrm>
              <a:off x="605953" y="5838647"/>
              <a:ext cx="5490045" cy="74806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51C034-1680-9B58-8FF5-6FE3947259C8}"/>
                </a:ext>
              </a:extLst>
            </p:cNvPr>
            <p:cNvSpPr/>
            <p:nvPr/>
          </p:nvSpPr>
          <p:spPr>
            <a:xfrm>
              <a:off x="605954" y="2104998"/>
              <a:ext cx="5490045" cy="104183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4CF7CD-F32E-8B50-DA4B-F211C2A5B956}"/>
                </a:ext>
              </a:extLst>
            </p:cNvPr>
            <p:cNvSpPr/>
            <p:nvPr/>
          </p:nvSpPr>
          <p:spPr>
            <a:xfrm>
              <a:off x="605954" y="3143967"/>
              <a:ext cx="5490045" cy="1655711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41CDAF-1EB3-A7C7-8814-168536E0F49C}"/>
                </a:ext>
              </a:extLst>
            </p:cNvPr>
            <p:cNvSpPr/>
            <p:nvPr/>
          </p:nvSpPr>
          <p:spPr>
            <a:xfrm>
              <a:off x="605954" y="4796231"/>
              <a:ext cx="5490045" cy="10424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81BBD51-1CCC-47A2-2EBB-18C4DAF574D0}"/>
              </a:ext>
            </a:extLst>
          </p:cNvPr>
          <p:cNvSpPr txBox="1"/>
          <p:nvPr/>
        </p:nvSpPr>
        <p:spPr>
          <a:xfrm>
            <a:off x="1233140" y="2283532"/>
            <a:ext cx="4529486" cy="2632500"/>
          </a:xfrm>
          <a:prstGeom prst="rect">
            <a:avLst/>
          </a:prstGeom>
          <a:noFill/>
        </p:spPr>
        <p:txBody>
          <a:bodyPr wrap="none" tIns="91440" numCol="2" rtlCol="0">
            <a:no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Seniors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Ages 64 and up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Haven’t enrolled in Medicare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Other COBRA-qualified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Voluntary or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involuntary termination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Divorce from a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covered employee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Death of a covered employee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Reduction of hours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of employment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Dependents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Ages 25 and 26</a:t>
            </a:r>
          </a:p>
          <a:p>
            <a:pPr marL="173736" marR="0" lvl="0" indent="-173736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Currently under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</a:rPr>
              <a:t>employee coverage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B1714-D737-901F-1E4D-5331AA965C97}"/>
              </a:ext>
            </a:extLst>
          </p:cNvPr>
          <p:cNvSpPr/>
          <p:nvPr/>
        </p:nvSpPr>
        <p:spPr>
          <a:xfrm>
            <a:off x="910720" y="1674891"/>
            <a:ext cx="462445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93952-E0B3-5B05-AA08-9BCD3D6AE5EB}"/>
              </a:ext>
            </a:extLst>
          </p:cNvPr>
          <p:cNvSpPr txBox="1"/>
          <p:nvPr/>
        </p:nvSpPr>
        <p:spPr>
          <a:xfrm>
            <a:off x="1233139" y="1747838"/>
            <a:ext cx="4624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Key groups: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1CFB7E-3A3B-EEBC-0216-7E277E37D6EC}"/>
              </a:ext>
            </a:extLst>
          </p:cNvPr>
          <p:cNvSpPr/>
          <p:nvPr/>
        </p:nvSpPr>
        <p:spPr>
          <a:xfrm>
            <a:off x="5998506" y="1674891"/>
            <a:ext cx="462445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66292-5041-2573-E41F-F3096DDB9B7C}"/>
              </a:ext>
            </a:extLst>
          </p:cNvPr>
          <p:cNvSpPr txBox="1"/>
          <p:nvPr/>
        </p:nvSpPr>
        <p:spPr>
          <a:xfrm>
            <a:off x="6338014" y="1747838"/>
            <a:ext cx="409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Coverage options include: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A95D0-F237-4F18-4685-C7E12E6CA40C}"/>
              </a:ext>
            </a:extLst>
          </p:cNvPr>
          <p:cNvSpPr txBox="1"/>
          <p:nvPr/>
        </p:nvSpPr>
        <p:spPr>
          <a:xfrm>
            <a:off x="6938027" y="3365623"/>
            <a:ext cx="3410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chemeClr val="accent1"/>
                </a:solidFill>
              </a:rPr>
              <a:t>ACA plans from multiple carriers </a:t>
            </a:r>
            <a:br>
              <a:rPr lang="en-US" sz="1200" b="1" kern="0" dirty="0">
                <a:solidFill>
                  <a:schemeClr val="accent1"/>
                </a:solidFill>
              </a:rPr>
            </a:br>
            <a:r>
              <a:rPr lang="en-US" sz="1200" b="1" kern="0" dirty="0">
                <a:solidFill>
                  <a:schemeClr val="accent1"/>
                </a:solidFill>
              </a:rPr>
              <a:t>via federal or state exchanges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7E6238A-9709-2FF2-1924-A3F249EB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11" y="3461900"/>
            <a:ext cx="406076" cy="27789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F0C41C-18E9-B1ED-44E8-9A4127F8B287}"/>
              </a:ext>
            </a:extLst>
          </p:cNvPr>
          <p:cNvSpPr txBox="1"/>
          <p:nvPr/>
        </p:nvSpPr>
        <p:spPr>
          <a:xfrm>
            <a:off x="3406366" y="3214164"/>
            <a:ext cx="179937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5B99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5B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  <a:p>
            <a:pPr marL="173736" marR="0" lvl="0" indent="-17373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C39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Coverage not offered by employer plan</a:t>
            </a:r>
            <a:endParaRPr kumimoji="0" lang="en-US" sz="1100" b="0" i="0" u="none" strike="noStrike" kern="0" cap="none" spc="0" normalizeH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45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7285A16-16D2-3220-DFC2-89D697DA81E8}"/>
              </a:ext>
            </a:extLst>
          </p:cNvPr>
          <p:cNvCxnSpPr>
            <a:cxnSpLocks/>
          </p:cNvCxnSpPr>
          <p:nvPr/>
        </p:nvCxnSpPr>
        <p:spPr>
          <a:xfrm flipV="1">
            <a:off x="10206444" y="3090470"/>
            <a:ext cx="0" cy="33853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3182BE-5AB2-3F8E-F643-A38BB5DD7BB5}"/>
              </a:ext>
            </a:extLst>
          </p:cNvPr>
          <p:cNvCxnSpPr>
            <a:cxnSpLocks/>
          </p:cNvCxnSpPr>
          <p:nvPr/>
        </p:nvCxnSpPr>
        <p:spPr>
          <a:xfrm flipV="1">
            <a:off x="7172236" y="3090470"/>
            <a:ext cx="0" cy="33853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F6DDF1-A5B6-A3DC-4E3F-469A9CCCCD04}"/>
              </a:ext>
            </a:extLst>
          </p:cNvPr>
          <p:cNvCxnSpPr>
            <a:cxnSpLocks/>
          </p:cNvCxnSpPr>
          <p:nvPr/>
        </p:nvCxnSpPr>
        <p:spPr>
          <a:xfrm flipV="1">
            <a:off x="4097796" y="3133932"/>
            <a:ext cx="0" cy="33853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1872840-E5A5-556D-612D-9C0620EE8BF8}"/>
              </a:ext>
            </a:extLst>
          </p:cNvPr>
          <p:cNvSpPr/>
          <p:nvPr/>
        </p:nvSpPr>
        <p:spPr>
          <a:xfrm>
            <a:off x="2682641" y="3755726"/>
            <a:ext cx="2885950" cy="1983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91940-5BA4-BD24-597A-9000F2C533D4}"/>
              </a:ext>
            </a:extLst>
          </p:cNvPr>
          <p:cNvSpPr/>
          <p:nvPr/>
        </p:nvSpPr>
        <p:spPr>
          <a:xfrm>
            <a:off x="2678783" y="3303997"/>
            <a:ext cx="2889098" cy="46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688-0DA2-019A-D7F3-D1E093F75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84CBF5-5C88-5BC7-110E-F16669D9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Michael’s journey today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2245431-6812-13EF-2C38-495D573C97C6}"/>
              </a:ext>
            </a:extLst>
          </p:cNvPr>
          <p:cNvSpPr txBox="1">
            <a:spLocks/>
          </p:cNvSpPr>
          <p:nvPr/>
        </p:nvSpPr>
        <p:spPr>
          <a:xfrm>
            <a:off x="523874" y="1499616"/>
            <a:ext cx="8982265" cy="985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2396" indent="-152396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9977" indent="-13123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19090" indent="-11006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37" indent="-12064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58268" indent="-10794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Michael is 51 and has health coverage with his employer. He manages diabetes and high blood pressure with medication. Having a tough year, he decides to leave his job and take a 6-month break to be with his family.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20C00E-3E70-BE7E-D4DE-4AEB4B88E9D4}"/>
              </a:ext>
            </a:extLst>
          </p:cNvPr>
          <p:cNvCxnSpPr>
            <a:cxnSpLocks/>
          </p:cNvCxnSpPr>
          <p:nvPr/>
        </p:nvCxnSpPr>
        <p:spPr>
          <a:xfrm>
            <a:off x="2154725" y="2979263"/>
            <a:ext cx="8164398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5323168-3687-37FE-D569-B8942810DBCE}"/>
              </a:ext>
            </a:extLst>
          </p:cNvPr>
          <p:cNvSpPr/>
          <p:nvPr/>
        </p:nvSpPr>
        <p:spPr bwMode="auto">
          <a:xfrm>
            <a:off x="3911665" y="2801828"/>
            <a:ext cx="372262" cy="372259"/>
          </a:xfrm>
          <a:prstGeom prst="ellipse">
            <a:avLst/>
          </a:prstGeom>
          <a:solidFill>
            <a:srgbClr val="00669E">
              <a:lumMod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630D3E-56F5-87F4-DA04-88A7E8466F3E}"/>
              </a:ext>
            </a:extLst>
          </p:cNvPr>
          <p:cNvSpPr/>
          <p:nvPr/>
        </p:nvSpPr>
        <p:spPr bwMode="auto">
          <a:xfrm>
            <a:off x="6986105" y="2780536"/>
            <a:ext cx="372262" cy="372259"/>
          </a:xfrm>
          <a:prstGeom prst="ellipse">
            <a:avLst/>
          </a:prstGeom>
          <a:solidFill>
            <a:srgbClr val="00669E">
              <a:lumMod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rPr>
              <a:t>2</a:t>
            </a:r>
          </a:p>
        </p:txBody>
      </p:sp>
      <p:pic>
        <p:nvPicPr>
          <p:cNvPr id="22" name="Picture 21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6E289B72-711F-8FF6-6123-E4253B21EA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5" t="6322" r="30881" b="27439"/>
          <a:stretch/>
        </p:blipFill>
        <p:spPr>
          <a:xfrm>
            <a:off x="525082" y="2604282"/>
            <a:ext cx="1801368" cy="1801368"/>
          </a:xfrm>
          <a:prstGeom prst="ellipse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429C8437-2797-DB9A-2996-053276FBF61C}"/>
              </a:ext>
            </a:extLst>
          </p:cNvPr>
          <p:cNvSpPr/>
          <p:nvPr/>
        </p:nvSpPr>
        <p:spPr bwMode="auto">
          <a:xfrm>
            <a:off x="10034299" y="2792766"/>
            <a:ext cx="372262" cy="372259"/>
          </a:xfrm>
          <a:prstGeom prst="ellipse">
            <a:avLst/>
          </a:prstGeom>
          <a:solidFill>
            <a:srgbClr val="00669E">
              <a:lumMod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rPr>
              <a:t>3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A738B1F8-34B2-D8F6-F983-0724DE9A9404}"/>
              </a:ext>
            </a:extLst>
          </p:cNvPr>
          <p:cNvSpPr txBox="1">
            <a:spLocks/>
          </p:cNvSpPr>
          <p:nvPr/>
        </p:nvSpPr>
        <p:spPr>
          <a:xfrm>
            <a:off x="2613216" y="5948047"/>
            <a:ext cx="416096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2396" indent="-152396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9977" indent="-13123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19090" indent="-11006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37" indent="-12064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58268" indent="-10794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677"/>
              </a:buClr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Above example for illustrative purposes only. Individual results may vary.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0351E-0ECE-8662-1999-D511F1053A8E}"/>
              </a:ext>
            </a:extLst>
          </p:cNvPr>
          <p:cNvSpPr txBox="1"/>
          <p:nvPr/>
        </p:nvSpPr>
        <p:spPr>
          <a:xfrm>
            <a:off x="2893201" y="3842140"/>
            <a:ext cx="251456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13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gives his notice to HR.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 notifies the plan </a:t>
            </a:r>
            <a:b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administrator of Michael’s </a:t>
            </a:r>
            <a:b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voluntary termination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receives a formal </a:t>
            </a:r>
            <a:b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Qualifying Event Notice (QEN) in the mail but has questions about the best coverage for his family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4501D-BF5C-1CDF-CEF5-A451634DFD20}"/>
              </a:ext>
            </a:extLst>
          </p:cNvPr>
          <p:cNvSpPr txBox="1"/>
          <p:nvPr/>
        </p:nvSpPr>
        <p:spPr>
          <a:xfrm>
            <a:off x="2888017" y="3391956"/>
            <a:ext cx="1209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E14E0-1E20-F240-A6B3-B69A4A86509E}"/>
              </a:ext>
            </a:extLst>
          </p:cNvPr>
          <p:cNvSpPr/>
          <p:nvPr/>
        </p:nvSpPr>
        <p:spPr>
          <a:xfrm>
            <a:off x="5731545" y="3755727"/>
            <a:ext cx="2885950" cy="1983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E6E8-3DBB-89DB-4648-F1AF37BA40AE}"/>
              </a:ext>
            </a:extLst>
          </p:cNvPr>
          <p:cNvSpPr/>
          <p:nvPr/>
        </p:nvSpPr>
        <p:spPr>
          <a:xfrm>
            <a:off x="5727687" y="3303997"/>
            <a:ext cx="2889098" cy="46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75D727-DA81-065E-89A0-878BD45D32FB}"/>
              </a:ext>
            </a:extLst>
          </p:cNvPr>
          <p:cNvSpPr/>
          <p:nvPr/>
        </p:nvSpPr>
        <p:spPr>
          <a:xfrm>
            <a:off x="8779739" y="3754926"/>
            <a:ext cx="2885950" cy="1983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AB0B7C-4CAA-D915-B1A9-C29A0AAA7271}"/>
              </a:ext>
            </a:extLst>
          </p:cNvPr>
          <p:cNvSpPr/>
          <p:nvPr/>
        </p:nvSpPr>
        <p:spPr>
          <a:xfrm>
            <a:off x="8775881" y="3303197"/>
            <a:ext cx="2889098" cy="46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E40405-1F85-B362-0FCE-6E39C3DB9B2A}"/>
              </a:ext>
            </a:extLst>
          </p:cNvPr>
          <p:cNvSpPr txBox="1"/>
          <p:nvPr/>
        </p:nvSpPr>
        <p:spPr>
          <a:xfrm>
            <a:off x="5839438" y="3381702"/>
            <a:ext cx="1209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955C7-8202-F050-D7D1-2E630B9A70A2}"/>
              </a:ext>
            </a:extLst>
          </p:cNvPr>
          <p:cNvSpPr txBox="1"/>
          <p:nvPr/>
        </p:nvSpPr>
        <p:spPr>
          <a:xfrm>
            <a:off x="8901249" y="3389649"/>
            <a:ext cx="1209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Enrollment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229695-227B-FC8B-3D9E-812153FF2325}"/>
              </a:ext>
            </a:extLst>
          </p:cNvPr>
          <p:cNvSpPr txBox="1"/>
          <p:nvPr/>
        </p:nvSpPr>
        <p:spPr>
          <a:xfrm>
            <a:off x="5811875" y="3844645"/>
            <a:ext cx="253542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13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researches his </a:t>
            </a:r>
            <a:b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13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13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coverage options.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is confused by the options and shocked by COBRA costs, experiencing stress in the decision-making process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He’s unaware of all his options but knows he needs coverage </a:t>
            </a:r>
            <a:b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his prescriptions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D065E-3304-266D-A51E-E7C7BFF17527}"/>
              </a:ext>
            </a:extLst>
          </p:cNvPr>
          <p:cNvSpPr txBox="1"/>
          <p:nvPr/>
        </p:nvSpPr>
        <p:spPr>
          <a:xfrm>
            <a:off x="8901250" y="3864173"/>
            <a:ext cx="27637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13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decides to select COBRA.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decision means that his premium expense will increase to </a:t>
            </a:r>
            <a:r>
              <a:rPr kumimoji="0" lang="en-US" sz="1100" b="1" i="0" u="none" strike="noStrike" kern="0" cap="none" spc="0" normalizeH="0" noProof="0" dirty="0">
                <a:ln>
                  <a:noFill/>
                </a:ln>
                <a:solidFill>
                  <a:srgbClr val="005B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102% for health care coverage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Reluctantly, he decides to tap into his retirement savings to pay for the additional insurance premium</a:t>
            </a:r>
          </a:p>
        </p:txBody>
      </p:sp>
    </p:spTree>
    <p:extLst>
      <p:ext uri="{BB962C8B-B14F-4D97-AF65-F5344CB8AC3E}">
        <p14:creationId xmlns:p14="http://schemas.microsoft.com/office/powerpoint/2010/main" val="108938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4384B-EF4F-C08F-5A41-77A003FC06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3F56E-3160-76EF-AB4D-86EC0FF6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Designed for support and savings</a:t>
            </a:r>
          </a:p>
        </p:txBody>
      </p:sp>
      <p:pic>
        <p:nvPicPr>
          <p:cNvPr id="12" name="Picture Placeholder 20" descr="Two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E8397FD9-AAF7-9E91-794C-77B410313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55" t="29706" r="17228" b="22912"/>
          <a:stretch/>
        </p:blipFill>
        <p:spPr>
          <a:xfrm>
            <a:off x="6935174" y="1647215"/>
            <a:ext cx="4647258" cy="33127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632836-9241-BB19-0D46-30E710E01D25}"/>
              </a:ext>
            </a:extLst>
          </p:cNvPr>
          <p:cNvSpPr/>
          <p:nvPr/>
        </p:nvSpPr>
        <p:spPr>
          <a:xfrm>
            <a:off x="6935175" y="4959984"/>
            <a:ext cx="4647257" cy="885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BDCF4FF-F1FC-F7AB-3965-3ACB865B53E2}"/>
              </a:ext>
            </a:extLst>
          </p:cNvPr>
          <p:cNvSpPr txBox="1">
            <a:spLocks/>
          </p:cNvSpPr>
          <p:nvPr/>
        </p:nvSpPr>
        <p:spPr>
          <a:xfrm>
            <a:off x="7566434" y="5071208"/>
            <a:ext cx="1564666" cy="447115"/>
          </a:xfrm>
          <a:prstGeom prst="rect">
            <a:avLst/>
          </a:prstGeom>
        </p:spPr>
        <p:txBody>
          <a:bodyPr/>
          <a:lstStyle>
            <a:lvl1pPr marL="156629" indent="-156629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92093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38140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5504" indent="-9736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94249" indent="-1354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spc="-300" dirty="0">
                <a:solidFill>
                  <a:schemeClr val="bg1"/>
                </a:solidFill>
              </a:rPr>
              <a:t>3</a:t>
            </a:r>
            <a:r>
              <a:rPr lang="en-US" sz="4000" b="1" spc="-150" dirty="0">
                <a:solidFill>
                  <a:schemeClr val="bg1"/>
                </a:solidFill>
              </a:rPr>
              <a:t>.</a:t>
            </a:r>
            <a:r>
              <a:rPr lang="en-US" sz="4000" b="1" dirty="0">
                <a:solidFill>
                  <a:schemeClr val="bg1"/>
                </a:solidFill>
              </a:rPr>
              <a:t>4x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1CE48D-A62A-E9E2-4629-7022D1DDF1BD}"/>
              </a:ext>
            </a:extLst>
          </p:cNvPr>
          <p:cNvSpPr/>
          <p:nvPr/>
        </p:nvSpPr>
        <p:spPr>
          <a:xfrm>
            <a:off x="8685712" y="5117723"/>
            <a:ext cx="3107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lower COBRA enrollment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rates through GetCovered</a:t>
            </a:r>
            <a:r>
              <a:rPr lang="en-US" sz="1400" b="1" baseline="30000" dirty="0">
                <a:solidFill>
                  <a:schemeClr val="bg1"/>
                </a:solidFill>
              </a:rPr>
              <a:t>1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F544360-9F91-2193-3F6C-0E01A27ECC5D}"/>
              </a:ext>
            </a:extLst>
          </p:cNvPr>
          <p:cNvSpPr txBox="1">
            <a:spLocks/>
          </p:cNvSpPr>
          <p:nvPr/>
        </p:nvSpPr>
        <p:spPr>
          <a:xfrm>
            <a:off x="937029" y="1492467"/>
            <a:ext cx="5447357" cy="3864696"/>
          </a:xfrm>
          <a:prstGeom prst="rect">
            <a:avLst/>
          </a:prstGeom>
        </p:spPr>
        <p:txBody>
          <a:bodyPr/>
          <a:lstStyle>
            <a:lvl1pPr marL="342818" indent="-342818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4" indent="-285684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For employers</a:t>
            </a:r>
          </a:p>
          <a:p>
            <a:pPr marL="173736" indent="-173736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400" dirty="0"/>
              <a:t>Time savings from reduced involvement</a:t>
            </a:r>
          </a:p>
          <a:p>
            <a:pPr marL="173736" indent="-173736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400" dirty="0"/>
              <a:t>Improved support for employees</a:t>
            </a:r>
          </a:p>
          <a:p>
            <a:pPr marL="173736" indent="-173736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400" dirty="0"/>
              <a:t>Potential savings from fewer COBRA enrollments</a:t>
            </a:r>
          </a:p>
          <a:p>
            <a:pPr marL="173736" indent="-173736"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002677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For employees and their families</a:t>
            </a:r>
          </a:p>
          <a:p>
            <a:pPr marL="173736" indent="-173736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600" dirty="0"/>
              <a:t>Guidance in choosing the best coverage option for them</a:t>
            </a:r>
          </a:p>
          <a:p>
            <a:pPr marL="173736" indent="-173736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600" dirty="0"/>
              <a:t>Support during the enrollment process</a:t>
            </a:r>
          </a:p>
          <a:p>
            <a:pPr marL="173736" indent="-173736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600" dirty="0"/>
              <a:t>Potential to pay less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5069828-6122-92A1-18DA-27D0458623C4}"/>
              </a:ext>
            </a:extLst>
          </p:cNvPr>
          <p:cNvSpPr txBox="1">
            <a:spLocks/>
          </p:cNvSpPr>
          <p:nvPr/>
        </p:nvSpPr>
        <p:spPr>
          <a:xfrm>
            <a:off x="836840" y="5357489"/>
            <a:ext cx="5364480" cy="365125"/>
          </a:xfrm>
          <a:prstGeom prst="rect">
            <a:avLst/>
          </a:prstGeom>
        </p:spPr>
        <p:txBody>
          <a:bodyPr/>
          <a:lstStyle>
            <a:lvl1pPr marL="342818" indent="-342818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4" indent="-285684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5A58C48-30B4-F4AB-1361-906E879DD3E0}"/>
              </a:ext>
            </a:extLst>
          </p:cNvPr>
          <p:cNvSpPr txBox="1">
            <a:spLocks/>
          </p:cNvSpPr>
          <p:nvPr/>
        </p:nvSpPr>
        <p:spPr>
          <a:xfrm>
            <a:off x="937398" y="5736684"/>
            <a:ext cx="11050298" cy="365125"/>
          </a:xfrm>
          <a:prstGeom prst="rect">
            <a:avLst/>
          </a:prstGeom>
        </p:spPr>
        <p:txBody>
          <a:bodyPr/>
          <a:lstStyle>
            <a:lvl1pPr marL="342818" indent="-342818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4" indent="-285684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1 Based on UnitedHealthcare pilot with </a:t>
            </a:r>
            <a:r>
              <a:rPr lang="en-US" sz="800" dirty="0" err="1"/>
              <a:t>HealthMarkets</a:t>
            </a:r>
            <a:r>
              <a:rPr lang="en-US" sz="800" dirty="0"/>
              <a:t> May–October 2022.</a:t>
            </a:r>
          </a:p>
        </p:txBody>
      </p:sp>
    </p:spTree>
    <p:extLst>
      <p:ext uri="{BB962C8B-B14F-4D97-AF65-F5344CB8AC3E}">
        <p14:creationId xmlns:p14="http://schemas.microsoft.com/office/powerpoint/2010/main" val="78911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07154B-1C7D-F472-4C4A-1B6A3C9ACE06}"/>
              </a:ext>
            </a:extLst>
          </p:cNvPr>
          <p:cNvCxnSpPr>
            <a:cxnSpLocks/>
          </p:cNvCxnSpPr>
          <p:nvPr/>
        </p:nvCxnSpPr>
        <p:spPr>
          <a:xfrm flipV="1">
            <a:off x="8986507" y="3083299"/>
            <a:ext cx="0" cy="33853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24716C-641F-766F-4606-5BA9EDCB9898}"/>
              </a:ext>
            </a:extLst>
          </p:cNvPr>
          <p:cNvCxnSpPr>
            <a:cxnSpLocks/>
          </p:cNvCxnSpPr>
          <p:nvPr/>
        </p:nvCxnSpPr>
        <p:spPr>
          <a:xfrm flipV="1">
            <a:off x="4474536" y="3083299"/>
            <a:ext cx="0" cy="33853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D9FCF0-FEC3-CEEB-7F9E-CF96A0C3DE52}"/>
              </a:ext>
            </a:extLst>
          </p:cNvPr>
          <p:cNvSpPr/>
          <p:nvPr/>
        </p:nvSpPr>
        <p:spPr>
          <a:xfrm>
            <a:off x="7234560" y="3704293"/>
            <a:ext cx="3536307" cy="1797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AE2DA9-7D7C-FCFA-12CA-91525F999342}"/>
              </a:ext>
            </a:extLst>
          </p:cNvPr>
          <p:cNvSpPr/>
          <p:nvPr/>
        </p:nvSpPr>
        <p:spPr>
          <a:xfrm>
            <a:off x="7234560" y="3252564"/>
            <a:ext cx="3540164" cy="46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00B6A-41DC-4A03-79E9-3FE6EEA66456}"/>
              </a:ext>
            </a:extLst>
          </p:cNvPr>
          <p:cNvSpPr/>
          <p:nvPr/>
        </p:nvSpPr>
        <p:spPr>
          <a:xfrm>
            <a:off x="2773958" y="3704294"/>
            <a:ext cx="3536307" cy="1797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5E846-FF73-17BD-8D11-C197D75AE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708D5B-0A66-7CF8-0B61-0CF29065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process for HR teams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4554879-4F9B-DBC6-A7FA-6CB04381E4EE}"/>
              </a:ext>
            </a:extLst>
          </p:cNvPr>
          <p:cNvSpPr txBox="1">
            <a:spLocks/>
          </p:cNvSpPr>
          <p:nvPr/>
        </p:nvSpPr>
        <p:spPr>
          <a:xfrm>
            <a:off x="527463" y="1618755"/>
            <a:ext cx="9299775" cy="698830"/>
          </a:xfrm>
          <a:prstGeom prst="rect">
            <a:avLst/>
          </a:prstGeom>
        </p:spPr>
        <p:txBody>
          <a:bodyPr/>
          <a:lstStyle>
            <a:lvl1pPr marL="342818" indent="-342818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4" indent="-285684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3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9141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</a:rPr>
              <a:t>Because GetCovered provides the support and materials for individuals losing health coverage, minimal effort is required from you and your staff.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D1A850-90C5-499F-2272-47E19EF8F055}"/>
              </a:ext>
            </a:extLst>
          </p:cNvPr>
          <p:cNvCxnSpPr>
            <a:cxnSpLocks/>
          </p:cNvCxnSpPr>
          <p:nvPr/>
        </p:nvCxnSpPr>
        <p:spPr>
          <a:xfrm>
            <a:off x="2163778" y="2922102"/>
            <a:ext cx="682272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2FC7C3E-2852-3525-A851-CA1AB0B25528}"/>
              </a:ext>
            </a:extLst>
          </p:cNvPr>
          <p:cNvSpPr/>
          <p:nvPr/>
        </p:nvSpPr>
        <p:spPr bwMode="auto">
          <a:xfrm>
            <a:off x="4279130" y="2735972"/>
            <a:ext cx="372262" cy="372259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34" charset="-128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9134D4-02F6-4319-28B2-011A67444255}"/>
              </a:ext>
            </a:extLst>
          </p:cNvPr>
          <p:cNvSpPr/>
          <p:nvPr/>
        </p:nvSpPr>
        <p:spPr bwMode="auto">
          <a:xfrm>
            <a:off x="8816582" y="2735972"/>
            <a:ext cx="372262" cy="372259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34" charset="-128"/>
              </a:rPr>
              <a:t>2</a:t>
            </a:r>
          </a:p>
        </p:txBody>
      </p:sp>
      <p:pic>
        <p:nvPicPr>
          <p:cNvPr id="21" name="Picture 20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A9F8AE19-C463-75FA-3D5F-00EFC13D0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51" t="18396" r="12566" b="27137"/>
          <a:stretch/>
        </p:blipFill>
        <p:spPr>
          <a:xfrm>
            <a:off x="642797" y="2597512"/>
            <a:ext cx="1797690" cy="179769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11A528-BC9B-86A7-5314-5704F8EF0EDB}"/>
              </a:ext>
            </a:extLst>
          </p:cNvPr>
          <p:cNvSpPr/>
          <p:nvPr/>
        </p:nvSpPr>
        <p:spPr>
          <a:xfrm>
            <a:off x="2770101" y="3252564"/>
            <a:ext cx="3540164" cy="46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4861F-D2C7-25A2-F2EC-C2B47142C8C6}"/>
              </a:ext>
            </a:extLst>
          </p:cNvPr>
          <p:cNvSpPr txBox="1"/>
          <p:nvPr/>
        </p:nvSpPr>
        <p:spPr>
          <a:xfrm>
            <a:off x="2944639" y="3909819"/>
            <a:ext cx="3059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UMR works with you: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D0077-10E3-DE61-56A0-7AC47C1D3180}"/>
              </a:ext>
            </a:extLst>
          </p:cNvPr>
          <p:cNvSpPr txBox="1"/>
          <p:nvPr/>
        </p:nvSpPr>
        <p:spPr>
          <a:xfrm>
            <a:off x="7420690" y="3817486"/>
            <a:ext cx="3452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Things you can do to help individuals</a:t>
            </a:r>
            <a:b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losing coverage: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9488A-5038-E2AF-8F46-933C88B22B1B}"/>
              </a:ext>
            </a:extLst>
          </p:cNvPr>
          <p:cNvSpPr txBox="1"/>
          <p:nvPr/>
        </p:nvSpPr>
        <p:spPr>
          <a:xfrm>
            <a:off x="7477478" y="3332036"/>
            <a:ext cx="1157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Awareness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17CBE-6A0D-5669-A681-88933158C3C6}"/>
              </a:ext>
            </a:extLst>
          </p:cNvPr>
          <p:cNvSpPr txBox="1"/>
          <p:nvPr/>
        </p:nvSpPr>
        <p:spPr>
          <a:xfrm>
            <a:off x="2976813" y="3332036"/>
            <a:ext cx="106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88526B-4CF5-8CA1-D4F5-9FA5787C3307}"/>
              </a:ext>
            </a:extLst>
          </p:cNvPr>
          <p:cNvSpPr txBox="1"/>
          <p:nvPr/>
        </p:nvSpPr>
        <p:spPr>
          <a:xfrm>
            <a:off x="2944639" y="4228565"/>
            <a:ext cx="3365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provide you with a </a:t>
            </a:r>
            <a:r>
              <a:rPr kumimoji="0" lang="en-US" sz="1100" b="0" i="0" u="none" strike="noStrike" kern="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GetCovered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toolkit (digital flyer, email template, talking points)</a:t>
            </a:r>
          </a:p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100" b="0" i="0" u="none" strike="noStrike" kern="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GetCovered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team at </a:t>
            </a:r>
            <a:r>
              <a:rPr kumimoji="0" lang="en-US" sz="1100" b="0" i="0" u="none" strike="noStrike" kern="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HealthMarkets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understands your communication channels, and where this solution can be promoted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16031B-C178-D0D5-E8AC-50F0D14426E0}"/>
              </a:ext>
            </a:extLst>
          </p:cNvPr>
          <p:cNvSpPr txBox="1"/>
          <p:nvPr/>
        </p:nvSpPr>
        <p:spPr>
          <a:xfrm>
            <a:off x="7477478" y="4228565"/>
            <a:ext cx="3308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Promote general awareness of </a:t>
            </a:r>
            <a:r>
              <a:rPr kumimoji="0" lang="en-US" sz="1100" b="0" i="0" u="none" strike="noStrike" kern="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GetCovered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(company intranet, benefits HUB)</a:t>
            </a:r>
          </a:p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B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qualified individuals with program information at the time of the event when individual qualifies</a:t>
            </a:r>
            <a:endParaRPr kumimoji="0" lang="en-US" sz="1100" b="0" i="0" u="none" strike="noStrike" kern="0" cap="none" spc="0" normalizeH="0" noProof="0" dirty="0">
              <a:ln>
                <a:noFill/>
              </a:ln>
              <a:solidFill>
                <a:srgbClr val="222222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1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DEFDD3-9D17-BA35-78AA-7A0CBB881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1B3320-7AD0-A80C-B8BB-2633A6A3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and commitment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96FCC4F-1518-3F90-CB4C-09916A3EF697}"/>
              </a:ext>
            </a:extLst>
          </p:cNvPr>
          <p:cNvSpPr txBox="1">
            <a:spLocks/>
          </p:cNvSpPr>
          <p:nvPr/>
        </p:nvSpPr>
        <p:spPr>
          <a:xfrm>
            <a:off x="924232" y="1453761"/>
            <a:ext cx="9969910" cy="3265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2396" indent="-152396" algn="l" defTabSz="914377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9977" indent="-13123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9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19090" indent="-11006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37" indent="-12064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-"/>
              <a:tabLst/>
              <a:defRPr sz="15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58268" indent="-10794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$0 cost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This service is offered at no cost to you or your employees and their families.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267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Access to this program is available to all members and groups. Make sure to: </a:t>
            </a:r>
          </a:p>
          <a:p>
            <a:pPr marL="152396" marR="0" lvl="0" indent="-15239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67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Share the digital flier with materials provided to employees when they are notified of their loss of employer-sponsored health coverage</a:t>
            </a:r>
          </a:p>
          <a:p>
            <a:pPr marL="152396" marR="0" lvl="0" indent="-15239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67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Communicate service to employees utilizing your company's existing communication channels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A52BA-3474-6136-C37C-88C8545EF0C0}"/>
              </a:ext>
            </a:extLst>
          </p:cNvPr>
          <p:cNvSpPr/>
          <p:nvPr/>
        </p:nvSpPr>
        <p:spPr>
          <a:xfrm>
            <a:off x="0" y="4374906"/>
            <a:ext cx="7933765" cy="13217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9B384-3415-7A55-AB5F-5BEEE508D2C1}"/>
              </a:ext>
            </a:extLst>
          </p:cNvPr>
          <p:cNvSpPr/>
          <p:nvPr/>
        </p:nvSpPr>
        <p:spPr>
          <a:xfrm>
            <a:off x="1809769" y="4669667"/>
            <a:ext cx="594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To learn more and participate: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Contact your UMR account representative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22A97D-B6D8-0CB6-6BFB-EA10DC017184}"/>
              </a:ext>
            </a:extLst>
          </p:cNvPr>
          <p:cNvSpPr/>
          <p:nvPr/>
        </p:nvSpPr>
        <p:spPr>
          <a:xfrm>
            <a:off x="924232" y="4591439"/>
            <a:ext cx="812800" cy="812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22AF6F2-C855-64A2-E410-C3A918022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730" y="4783684"/>
            <a:ext cx="487803" cy="4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12B59B-99F0-21C7-BB7E-E0BDC28B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291114161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-slide">
  <a:themeElements>
    <a:clrScheme name="UMR Microsoft Color Palette, 2024">
      <a:dk1>
        <a:srgbClr val="222222"/>
      </a:dk1>
      <a:lt1>
        <a:srgbClr val="FFFFFF"/>
      </a:lt1>
      <a:dk2>
        <a:srgbClr val="DDF1F0"/>
      </a:dk2>
      <a:lt2>
        <a:srgbClr val="ECEDED"/>
      </a:lt2>
      <a:accent1>
        <a:srgbClr val="133154"/>
      </a:accent1>
      <a:accent2>
        <a:srgbClr val="59A545"/>
      </a:accent2>
      <a:accent3>
        <a:srgbClr val="005B99"/>
      </a:accent3>
      <a:accent4>
        <a:srgbClr val="44C8F5"/>
      </a:accent4>
      <a:accent5>
        <a:srgbClr val="007E89"/>
      </a:accent5>
      <a:accent6>
        <a:srgbClr val="F26122"/>
      </a:accent6>
      <a:hlink>
        <a:srgbClr val="005B99"/>
      </a:hlink>
      <a:folHlink>
        <a:srgbClr val="007E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MR_master_2024">
  <a:themeElements>
    <a:clrScheme name="UMR Microsoft Color Palette, 2024">
      <a:dk1>
        <a:srgbClr val="222222"/>
      </a:dk1>
      <a:lt1>
        <a:srgbClr val="FFFFFF"/>
      </a:lt1>
      <a:dk2>
        <a:srgbClr val="DDF1F0"/>
      </a:dk2>
      <a:lt2>
        <a:srgbClr val="ECEDED"/>
      </a:lt2>
      <a:accent1>
        <a:srgbClr val="133154"/>
      </a:accent1>
      <a:accent2>
        <a:srgbClr val="59A545"/>
      </a:accent2>
      <a:accent3>
        <a:srgbClr val="005B99"/>
      </a:accent3>
      <a:accent4>
        <a:srgbClr val="44C8F5"/>
      </a:accent4>
      <a:accent5>
        <a:srgbClr val="007E89"/>
      </a:accent5>
      <a:accent6>
        <a:srgbClr val="F26122"/>
      </a:accent6>
      <a:hlink>
        <a:srgbClr val="005B99"/>
      </a:hlink>
      <a:folHlink>
        <a:srgbClr val="007E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UMR_master_2024_customer-logo">
  <a:themeElements>
    <a:clrScheme name="UMR Microsoft Color Palette, 2024">
      <a:dk1>
        <a:srgbClr val="222222"/>
      </a:dk1>
      <a:lt1>
        <a:srgbClr val="FFFFFF"/>
      </a:lt1>
      <a:dk2>
        <a:srgbClr val="DDF1F0"/>
      </a:dk2>
      <a:lt2>
        <a:srgbClr val="ECEDED"/>
      </a:lt2>
      <a:accent1>
        <a:srgbClr val="133154"/>
      </a:accent1>
      <a:accent2>
        <a:srgbClr val="59A545"/>
      </a:accent2>
      <a:accent3>
        <a:srgbClr val="005B99"/>
      </a:accent3>
      <a:accent4>
        <a:srgbClr val="44C8F5"/>
      </a:accent4>
      <a:accent5>
        <a:srgbClr val="007E89"/>
      </a:accent5>
      <a:accent6>
        <a:srgbClr val="F26122"/>
      </a:accent6>
      <a:hlink>
        <a:srgbClr val="005B99"/>
      </a:hlink>
      <a:folHlink>
        <a:srgbClr val="007E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UMR_master_cobrand">
  <a:themeElements>
    <a:clrScheme name="UMR Microsoft Color Palette, 2024">
      <a:dk1>
        <a:srgbClr val="222222"/>
      </a:dk1>
      <a:lt1>
        <a:srgbClr val="FFFFFF"/>
      </a:lt1>
      <a:dk2>
        <a:srgbClr val="DDF1F0"/>
      </a:dk2>
      <a:lt2>
        <a:srgbClr val="ECEDED"/>
      </a:lt2>
      <a:accent1>
        <a:srgbClr val="133154"/>
      </a:accent1>
      <a:accent2>
        <a:srgbClr val="59A545"/>
      </a:accent2>
      <a:accent3>
        <a:srgbClr val="005B99"/>
      </a:accent3>
      <a:accent4>
        <a:srgbClr val="44C8F5"/>
      </a:accent4>
      <a:accent5>
        <a:srgbClr val="007E89"/>
      </a:accent5>
      <a:accent6>
        <a:srgbClr val="F26122"/>
      </a:accent6>
      <a:hlink>
        <a:srgbClr val="005B99"/>
      </a:hlink>
      <a:folHlink>
        <a:srgbClr val="007E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UMR_master_cobrand_customer-logo">
  <a:themeElements>
    <a:clrScheme name="UMR Microsoft Color Palette, 2024">
      <a:dk1>
        <a:srgbClr val="222222"/>
      </a:dk1>
      <a:lt1>
        <a:srgbClr val="FFFFFF"/>
      </a:lt1>
      <a:dk2>
        <a:srgbClr val="DDF1F0"/>
      </a:dk2>
      <a:lt2>
        <a:srgbClr val="ECEDED"/>
      </a:lt2>
      <a:accent1>
        <a:srgbClr val="133154"/>
      </a:accent1>
      <a:accent2>
        <a:srgbClr val="59A545"/>
      </a:accent2>
      <a:accent3>
        <a:srgbClr val="005B99"/>
      </a:accent3>
      <a:accent4>
        <a:srgbClr val="44C8F5"/>
      </a:accent4>
      <a:accent5>
        <a:srgbClr val="007E89"/>
      </a:accent5>
      <a:accent6>
        <a:srgbClr val="F26122"/>
      </a:accent6>
      <a:hlink>
        <a:srgbClr val="005B99"/>
      </a:hlink>
      <a:folHlink>
        <a:srgbClr val="007E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UMR_divider_options">
  <a:themeElements>
    <a:clrScheme name="UMR Microsoft Color Palette, 2024">
      <a:dk1>
        <a:srgbClr val="222222"/>
      </a:dk1>
      <a:lt1>
        <a:srgbClr val="FFFFFF"/>
      </a:lt1>
      <a:dk2>
        <a:srgbClr val="DDF1F0"/>
      </a:dk2>
      <a:lt2>
        <a:srgbClr val="ECEDED"/>
      </a:lt2>
      <a:accent1>
        <a:srgbClr val="133154"/>
      </a:accent1>
      <a:accent2>
        <a:srgbClr val="59A545"/>
      </a:accent2>
      <a:accent3>
        <a:srgbClr val="005B99"/>
      </a:accent3>
      <a:accent4>
        <a:srgbClr val="44C8F5"/>
      </a:accent4>
      <a:accent5>
        <a:srgbClr val="007E89"/>
      </a:accent5>
      <a:accent6>
        <a:srgbClr val="F26122"/>
      </a:accent6>
      <a:hlink>
        <a:srgbClr val="005B99"/>
      </a:hlink>
      <a:folHlink>
        <a:srgbClr val="007E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UMR_thank_you">
  <a:themeElements>
    <a:clrScheme name="UMR Microsoft Color Palette, 2024">
      <a:dk1>
        <a:srgbClr val="222222"/>
      </a:dk1>
      <a:lt1>
        <a:srgbClr val="FFFFFF"/>
      </a:lt1>
      <a:dk2>
        <a:srgbClr val="DDF1F0"/>
      </a:dk2>
      <a:lt2>
        <a:srgbClr val="ECEDED"/>
      </a:lt2>
      <a:accent1>
        <a:srgbClr val="133154"/>
      </a:accent1>
      <a:accent2>
        <a:srgbClr val="59A545"/>
      </a:accent2>
      <a:accent3>
        <a:srgbClr val="005B99"/>
      </a:accent3>
      <a:accent4>
        <a:srgbClr val="44C8F5"/>
      </a:accent4>
      <a:accent5>
        <a:srgbClr val="007E89"/>
      </a:accent5>
      <a:accent6>
        <a:srgbClr val="F26122"/>
      </a:accent6>
      <a:hlink>
        <a:srgbClr val="005B99"/>
      </a:hlink>
      <a:folHlink>
        <a:srgbClr val="007E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933090-4F62-4053-9729-1302F84CB321}">
  <we:reference id="b0430364-2ab6-47cd-907e-f8b72239b204" version="3.19.222.0" store="EXCatalog" storeType="EXCatalog"/>
  <we:alternateReferences>
    <we:reference id="WA200000729" version="3.19.222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2344</Words>
  <Application>Microsoft Office PowerPoint</Application>
  <PresentationFormat>Widescreen</PresentationFormat>
  <Paragraphs>221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1_cover-slide</vt:lpstr>
      <vt:lpstr>2_UMR_master_2024</vt:lpstr>
      <vt:lpstr>2_UMR_master_2024_customer-logo</vt:lpstr>
      <vt:lpstr>3_UMR_master_cobrand</vt:lpstr>
      <vt:lpstr>4_UMR_master_cobrand_customer-logo</vt:lpstr>
      <vt:lpstr>5_UMR_divider_options</vt:lpstr>
      <vt:lpstr>6_UMR_thank_you</vt:lpstr>
      <vt:lpstr>PowerPoint Presentation</vt:lpstr>
      <vt:lpstr>Individuals can be confused about non-employer sponsored coverage </vt:lpstr>
      <vt:lpstr>GetCovered helps your employees and their dependents navigate their transition of coverage </vt:lpstr>
      <vt:lpstr>Support for employees looking for insurance coverage </vt:lpstr>
      <vt:lpstr>Michael’s journey today</vt:lpstr>
      <vt:lpstr>Designed for support and savings</vt:lpstr>
      <vt:lpstr>Simplifying the process for HR teams </vt:lpstr>
      <vt:lpstr>Pricing and commitment </vt:lpstr>
      <vt:lpstr>Appendix</vt:lpstr>
      <vt:lpstr>COBRA enrollees typically have higher health care costs 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Budleski, Nicole L</dc:creator>
  <cp:lastModifiedBy>Gilson, Stacy A</cp:lastModifiedBy>
  <cp:revision>387</cp:revision>
  <dcterms:created xsi:type="dcterms:W3CDTF">2016-05-11T13:55:30Z</dcterms:created>
  <dcterms:modified xsi:type="dcterms:W3CDTF">2025-02-11T20:41:48Z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20f21ee-9bdc-4991-8abe-58f53448e302_Enabled">
    <vt:lpwstr>true</vt:lpwstr>
  </property>
  <property fmtid="{D5CDD505-2E9C-101B-9397-08002B2CF9AE}" pid="3" name="MSIP_Label_320f21ee-9bdc-4991-8abe-58f53448e302_SetDate">
    <vt:lpwstr>2022-10-06T13:50:19Z</vt:lpwstr>
  </property>
  <property fmtid="{D5CDD505-2E9C-101B-9397-08002B2CF9AE}" pid="4" name="MSIP_Label_320f21ee-9bdc-4991-8abe-58f53448e302_Method">
    <vt:lpwstr>Privileged</vt:lpwstr>
  </property>
  <property fmtid="{D5CDD505-2E9C-101B-9397-08002B2CF9AE}" pid="5" name="MSIP_Label_320f21ee-9bdc-4991-8abe-58f53448e302_Name">
    <vt:lpwstr>External Label</vt:lpwstr>
  </property>
  <property fmtid="{D5CDD505-2E9C-101B-9397-08002B2CF9AE}" pid="6" name="MSIP_Label_320f21ee-9bdc-4991-8abe-58f53448e302_SiteId">
    <vt:lpwstr>db05faca-c82a-4b9d-b9c5-0f64b6755421</vt:lpwstr>
  </property>
  <property fmtid="{D5CDD505-2E9C-101B-9397-08002B2CF9AE}" pid="7" name="MSIP_Label_320f21ee-9bdc-4991-8abe-58f53448e302_ActionId">
    <vt:lpwstr>69c798df-40d9-4b07-a805-6f06ac0b5ac0</vt:lpwstr>
  </property>
  <property fmtid="{D5CDD505-2E9C-101B-9397-08002B2CF9AE}" pid="8" name="MSIP_Label_320f21ee-9bdc-4991-8abe-58f53448e302_ContentBits">
    <vt:lpwstr>0</vt:lpwstr>
  </property>
</Properties>
</file>